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5" r:id="rId5"/>
    <p:sldId id="276" r:id="rId6"/>
    <p:sldId id="277" r:id="rId7"/>
    <p:sldId id="278" r:id="rId8"/>
    <p:sldId id="280" r:id="rId9"/>
    <p:sldId id="281" r:id="rId10"/>
    <p:sldId id="279" r:id="rId11"/>
    <p:sldId id="282" r:id="rId12"/>
    <p:sldId id="287" r:id="rId13"/>
    <p:sldId id="283" r:id="rId14"/>
    <p:sldId id="288" r:id="rId15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8FAADC"/>
    <a:srgbClr val="160197"/>
    <a:srgbClr val="DEEBF7"/>
    <a:srgbClr val="2F55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96" autoAdjust="0"/>
    <p:restoredTop sz="96353" autoAdjust="0"/>
  </p:normalViewPr>
  <p:slideViewPr>
    <p:cSldViewPr snapToGrid="0">
      <p:cViewPr varScale="1">
        <p:scale>
          <a:sx n="114" d="100"/>
          <a:sy n="114" d="100"/>
        </p:scale>
        <p:origin x="252" y="96"/>
      </p:cViewPr>
      <p:guideLst>
        <p:guide orient="horz" pos="2160"/>
        <p:guide pos="3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3665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3798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8347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1706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817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265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67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4720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50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9028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6D83B-C88A-43EF-BFD7-AD7F4422DA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0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9103E-52AB-4B7A-B45A-57BC1C4AD91B}" type="datetimeFigureOut">
              <a:rPr lang="ko-KR" altLang="en-US" smtClean="0"/>
              <a:t>2026-06-22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6D83B-C88A-43EF-BFD7-AD7F4422DA0D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7536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msedi.or.kr/edi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msedi.or.kr/edi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금융결제원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0" t="11393" r="5341" b="12416"/>
          <a:stretch/>
        </p:blipFill>
        <p:spPr bwMode="auto">
          <a:xfrm>
            <a:off x="-1" y="0"/>
            <a:ext cx="2468549" cy="78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4006" y="2633218"/>
            <a:ext cx="107127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1601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지로</a:t>
            </a:r>
            <a:r>
              <a:rPr lang="en-US" altLang="ko-KR" sz="60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1601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EDI</a:t>
            </a:r>
            <a:r>
              <a:rPr lang="ko-KR" altLang="en-US" sz="60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160197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서비스 이용안내서</a:t>
            </a:r>
            <a:endParaRPr lang="ko-KR" altLang="en-US" sz="60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160197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1112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357034" y="3227665"/>
            <a:ext cx="11345608" cy="3273804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22625F33-CF61-4B37-A0FB-46951055B953}"/>
              </a:ext>
            </a:extLst>
          </p:cNvPr>
          <p:cNvSpPr/>
          <p:nvPr/>
        </p:nvSpPr>
        <p:spPr>
          <a:xfrm>
            <a:off x="7130642" y="3838734"/>
            <a:ext cx="2466363" cy="25285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2755" y="240632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지로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EDI</a:t>
            </a:r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서비스란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57034" y="1138097"/>
            <a:ext cx="11515418" cy="176778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2000">
                <a:solidFill>
                  <a:schemeClr val="tx1"/>
                </a:solidFill>
              </a:rPr>
              <a:t>지로 이용기관과 금융결제원</a:t>
            </a:r>
            <a:r>
              <a:rPr lang="en-US" altLang="ko-KR" sz="2000">
                <a:solidFill>
                  <a:schemeClr val="tx1"/>
                </a:solidFill>
              </a:rPr>
              <a:t>(</a:t>
            </a:r>
            <a:r>
              <a:rPr lang="ko-KR" altLang="en-US" sz="2000" spc="-150">
                <a:solidFill>
                  <a:schemeClr val="tx1"/>
                </a:solidFill>
              </a:rPr>
              <a:t>이하 </a:t>
            </a:r>
            <a:r>
              <a:rPr lang="en-US" altLang="ko-KR" sz="2000" spc="-150">
                <a:solidFill>
                  <a:schemeClr val="tx1"/>
                </a:solidFill>
              </a:rPr>
              <a:t>“</a:t>
            </a:r>
            <a:r>
              <a:rPr lang="ko-KR" altLang="en-US" sz="2000" spc="-150">
                <a:solidFill>
                  <a:schemeClr val="tx1"/>
                </a:solidFill>
              </a:rPr>
              <a:t>결제원</a:t>
            </a:r>
            <a:r>
              <a:rPr lang="en-US" altLang="ko-KR" sz="2000" spc="-150">
                <a:solidFill>
                  <a:schemeClr val="tx1"/>
                </a:solidFill>
              </a:rPr>
              <a:t>＂</a:t>
            </a:r>
            <a:r>
              <a:rPr lang="ko-KR" altLang="en-US" sz="2000" spc="-150">
                <a:solidFill>
                  <a:schemeClr val="tx1"/>
                </a:solidFill>
              </a:rPr>
              <a:t>이라 함</a:t>
            </a:r>
            <a:r>
              <a:rPr lang="en-US" altLang="ko-KR" sz="2000">
                <a:solidFill>
                  <a:schemeClr val="tx1"/>
                </a:solidFill>
              </a:rPr>
              <a:t>)</a:t>
            </a:r>
            <a:r>
              <a:rPr lang="ko-KR" altLang="en-US" sz="2000">
                <a:solidFill>
                  <a:schemeClr val="tx1"/>
                </a:solidFill>
              </a:rPr>
              <a:t>간에 지로업무와 관련하여 </a:t>
            </a:r>
            <a:r>
              <a:rPr lang="ko-KR" altLang="en-US" sz="2000" spc="-150">
                <a:solidFill>
                  <a:schemeClr val="tx1"/>
                </a:solidFill>
              </a:rPr>
              <a:t>이용기관이</a:t>
            </a:r>
            <a:r>
              <a:rPr lang="ko-KR" altLang="en-US" sz="2000">
                <a:solidFill>
                  <a:schemeClr val="tx1"/>
                </a:solidFill>
              </a:rPr>
              <a:t> </a:t>
            </a:r>
            <a:r>
              <a:rPr lang="ko-KR" altLang="en-US" sz="2000" spc="-150">
                <a:solidFill>
                  <a:schemeClr val="tx1"/>
                </a:solidFill>
              </a:rPr>
              <a:t>결제원에</a:t>
            </a:r>
            <a:r>
              <a:rPr lang="ko-KR" altLang="en-US" sz="2000">
                <a:solidFill>
                  <a:schemeClr val="tx1"/>
                </a:solidFill>
              </a:rPr>
              <a:t> 제출하거나 결제원으로부터 수령하는 각종 지로 관련 자료를 온라인으로 송</a:t>
            </a:r>
            <a:r>
              <a:rPr lang="en-US" altLang="ko-KR" sz="2000" b="1">
                <a:solidFill>
                  <a:schemeClr val="tx1"/>
                </a:solidFill>
              </a:rPr>
              <a:t>·</a:t>
            </a:r>
            <a:r>
              <a:rPr lang="ko-KR" altLang="en-US" sz="2000">
                <a:solidFill>
                  <a:schemeClr val="tx1"/>
                </a:solidFill>
              </a:rPr>
              <a:t>수신 하는 서비스</a:t>
            </a:r>
            <a:endParaRPr lang="en-US" altLang="ko-KR" sz="20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SzPct val="80000"/>
            </a:pPr>
            <a:r>
              <a:rPr lang="en-US" altLang="ko-KR" sz="2200" b="1">
                <a:solidFill>
                  <a:schemeClr val="tx1"/>
                </a:solidFill>
              </a:rPr>
              <a:t>   </a:t>
            </a:r>
            <a:r>
              <a:rPr lang="en-US" altLang="ko-KR" sz="1400">
                <a:solidFill>
                  <a:srgbClr val="7030A0"/>
                </a:solidFill>
              </a:rPr>
              <a:t>* EDI(Electronic Data Interchange) : </a:t>
            </a:r>
            <a:r>
              <a:rPr lang="ko-KR" altLang="en-US" sz="1400">
                <a:solidFill>
                  <a:srgbClr val="7030A0"/>
                </a:solidFill>
              </a:rPr>
              <a:t>통신망을 통하여 컴퓨터 간 또는 회사 및 단체 간에 자료나 문서를 주고받는 방식</a:t>
            </a:r>
            <a:endParaRPr lang="ko-KR" altLang="en-US" sz="1400" dirty="0">
              <a:solidFill>
                <a:srgbClr val="7030A0"/>
              </a:solidFill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395F7C5-5D2A-427E-83B1-A78FF5AB78DE}"/>
              </a:ext>
            </a:extLst>
          </p:cNvPr>
          <p:cNvSpPr/>
          <p:nvPr/>
        </p:nvSpPr>
        <p:spPr>
          <a:xfrm>
            <a:off x="1828800" y="4465346"/>
            <a:ext cx="1686188" cy="143895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>
                <a:solidFill>
                  <a:schemeClr val="tx1"/>
                </a:solidFill>
              </a:rPr>
              <a:t>지로 </a:t>
            </a:r>
            <a:endParaRPr lang="en-US" altLang="ko-KR" b="1">
              <a:solidFill>
                <a:schemeClr val="tx1"/>
              </a:solidFill>
            </a:endParaRPr>
          </a:p>
          <a:p>
            <a:pPr algn="ctr"/>
            <a:r>
              <a:rPr lang="ko-KR" altLang="en-US" b="1">
                <a:solidFill>
                  <a:schemeClr val="tx1"/>
                </a:solidFill>
              </a:rPr>
              <a:t>이용기관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42A97074-0EC4-4472-B038-70403D245826}"/>
              </a:ext>
            </a:extLst>
          </p:cNvPr>
          <p:cNvSpPr/>
          <p:nvPr/>
        </p:nvSpPr>
        <p:spPr>
          <a:xfrm>
            <a:off x="7366932" y="4008392"/>
            <a:ext cx="1954635" cy="9479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>
                <a:solidFill>
                  <a:schemeClr val="accent1">
                    <a:lumMod val="75000"/>
                  </a:schemeClr>
                </a:solidFill>
              </a:rPr>
              <a:t>e-GIRO </a:t>
            </a:r>
            <a:r>
              <a:rPr lang="ko-KR" altLang="en-US" sz="1400" b="1">
                <a:solidFill>
                  <a:schemeClr val="accent1">
                    <a:lumMod val="75000"/>
                  </a:schemeClr>
                </a:solidFill>
              </a:rPr>
              <a:t>접속</a:t>
            </a:r>
            <a:endParaRPr lang="en-US" altLang="ko-KR" sz="1400" b="1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ko-KR" altLang="en-US" sz="1400" b="1">
                <a:solidFill>
                  <a:schemeClr val="accent1">
                    <a:lumMod val="75000"/>
                  </a:schemeClr>
                </a:solidFill>
              </a:rPr>
              <a:t>웹 업로드</a:t>
            </a:r>
            <a:r>
              <a:rPr lang="en-US" altLang="ko-KR" sz="1400" b="1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sz="1400" b="1">
                <a:solidFill>
                  <a:schemeClr val="accent1">
                    <a:lumMod val="75000"/>
                  </a:schemeClr>
                </a:solidFill>
              </a:rPr>
              <a:t>다운로드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DD6A71AD-5FDD-4C2E-8BAA-E57A72270754}"/>
              </a:ext>
            </a:extLst>
          </p:cNvPr>
          <p:cNvSpPr/>
          <p:nvPr/>
        </p:nvSpPr>
        <p:spPr>
          <a:xfrm>
            <a:off x="7366932" y="5241574"/>
            <a:ext cx="1954635" cy="9479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>
                <a:solidFill>
                  <a:schemeClr val="accent6">
                    <a:lumMod val="75000"/>
                  </a:schemeClr>
                </a:solidFill>
              </a:rPr>
              <a:t>HOST</a:t>
            </a:r>
            <a:r>
              <a:rPr lang="ko-KR" altLang="en-US" sz="1400" b="1">
                <a:solidFill>
                  <a:schemeClr val="accent6">
                    <a:lumMod val="75000"/>
                  </a:schemeClr>
                </a:solidFill>
              </a:rPr>
              <a:t>접속</a:t>
            </a:r>
            <a:endParaRPr lang="en-US" altLang="ko-KR" sz="1400" b="1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ko-KR" altLang="en-US" sz="1400" b="1">
                <a:solidFill>
                  <a:schemeClr val="accent6">
                    <a:lumMod val="75000"/>
                  </a:schemeClr>
                </a:solidFill>
              </a:rPr>
              <a:t>시스템 직접 연동</a:t>
            </a: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1450A161-14BB-4A69-BDFE-AA4CF232F402}"/>
              </a:ext>
            </a:extLst>
          </p:cNvPr>
          <p:cNvSpPr/>
          <p:nvPr/>
        </p:nvSpPr>
        <p:spPr>
          <a:xfrm>
            <a:off x="4735586" y="4465346"/>
            <a:ext cx="1115736" cy="41106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>
                <a:solidFill>
                  <a:srgbClr val="2F5597"/>
                </a:solidFill>
              </a:rPr>
              <a:t>Internet</a:t>
            </a:r>
            <a:endParaRPr lang="ko-KR" altLang="en-US" sz="1200">
              <a:solidFill>
                <a:srgbClr val="2F5597"/>
              </a:solidFill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94D7A1E-20F3-4908-9D99-5FD63DB9B654}"/>
              </a:ext>
            </a:extLst>
          </p:cNvPr>
          <p:cNvSpPr/>
          <p:nvPr/>
        </p:nvSpPr>
        <p:spPr>
          <a:xfrm>
            <a:off x="4152549" y="5417742"/>
            <a:ext cx="2357307" cy="4865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>
                <a:solidFill>
                  <a:schemeClr val="accent6">
                    <a:lumMod val="75000"/>
                  </a:schemeClr>
                </a:solidFill>
              </a:rPr>
              <a:t>전용선</a:t>
            </a:r>
            <a:r>
              <a:rPr lang="en-US" altLang="ko-KR" sz="1200" b="1">
                <a:solidFill>
                  <a:schemeClr val="accent6">
                    <a:lumMod val="75000"/>
                  </a:schemeClr>
                </a:solidFill>
              </a:rPr>
              <a:t>+VPN / </a:t>
            </a:r>
            <a:r>
              <a:rPr lang="ko-KR" altLang="en-US" sz="1200" b="1">
                <a:solidFill>
                  <a:schemeClr val="accent6">
                    <a:lumMod val="75000"/>
                  </a:schemeClr>
                </a:solidFill>
              </a:rPr>
              <a:t>인터넷망</a:t>
            </a:r>
            <a:r>
              <a:rPr lang="en-US" altLang="ko-KR" sz="1200" b="1">
                <a:solidFill>
                  <a:schemeClr val="accent6">
                    <a:lumMod val="75000"/>
                  </a:schemeClr>
                </a:solidFill>
              </a:rPr>
              <a:t>+VPN </a:t>
            </a:r>
            <a:endParaRPr lang="ko-KR" altLang="en-US" sz="1200" b="1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30" name="직선 화살표 연결선 29">
            <a:extLst>
              <a:ext uri="{FF2B5EF4-FFF2-40B4-BE49-F238E27FC236}">
                <a16:creationId xmlns:a16="http://schemas.microsoft.com/office/drawing/2014/main" id="{B8FD7580-DE90-4852-ADB8-111C1B58FCD6}"/>
              </a:ext>
            </a:extLst>
          </p:cNvPr>
          <p:cNvCxnSpPr>
            <a:cxnSpLocks/>
            <a:stCxn id="3" idx="6"/>
          </p:cNvCxnSpPr>
          <p:nvPr/>
        </p:nvCxnSpPr>
        <p:spPr>
          <a:xfrm>
            <a:off x="5851322" y="4670877"/>
            <a:ext cx="1240172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17715B77-B137-4785-B899-03EDAB5972A0}"/>
              </a:ext>
            </a:extLst>
          </p:cNvPr>
          <p:cNvCxnSpPr>
            <a:cxnSpLocks/>
            <a:stCxn id="3" idx="2"/>
          </p:cNvCxnSpPr>
          <p:nvPr/>
        </p:nvCxnSpPr>
        <p:spPr>
          <a:xfrm flipH="1">
            <a:off x="3514988" y="4670877"/>
            <a:ext cx="1220598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>
            <a:extLst>
              <a:ext uri="{FF2B5EF4-FFF2-40B4-BE49-F238E27FC236}">
                <a16:creationId xmlns:a16="http://schemas.microsoft.com/office/drawing/2014/main" id="{8C49E6A4-FE0D-495A-AB93-5A25D09E7F13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6509856" y="5661023"/>
            <a:ext cx="620786" cy="8389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1" name="직선 화살표 연결선 40">
            <a:extLst>
              <a:ext uri="{FF2B5EF4-FFF2-40B4-BE49-F238E27FC236}">
                <a16:creationId xmlns:a16="http://schemas.microsoft.com/office/drawing/2014/main" id="{4100C106-B659-4736-8F47-2C3D4FBC98DF}"/>
              </a:ext>
            </a:extLst>
          </p:cNvPr>
          <p:cNvCxnSpPr>
            <a:stCxn id="5" idx="1"/>
          </p:cNvCxnSpPr>
          <p:nvPr/>
        </p:nvCxnSpPr>
        <p:spPr>
          <a:xfrm flipH="1">
            <a:off x="3514988" y="5661023"/>
            <a:ext cx="637561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771787" y="3389152"/>
            <a:ext cx="196302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>
                <a:solidFill>
                  <a:srgbClr val="160197"/>
                </a:solidFill>
              </a:rPr>
              <a:t>서비스</a:t>
            </a:r>
            <a:r>
              <a:rPr lang="en-US" altLang="ko-KR">
                <a:solidFill>
                  <a:srgbClr val="160197"/>
                </a:solidFill>
              </a:rPr>
              <a:t> </a:t>
            </a:r>
            <a:r>
              <a:rPr lang="ko-KR" altLang="en-US">
                <a:solidFill>
                  <a:srgbClr val="160197"/>
                </a:solidFill>
              </a:rPr>
              <a:t>개념도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57122B6-A18F-4753-862E-5937394471B0}"/>
              </a:ext>
            </a:extLst>
          </p:cNvPr>
          <p:cNvSpPr txBox="1"/>
          <p:nvPr/>
        </p:nvSpPr>
        <p:spPr>
          <a:xfrm>
            <a:off x="2887211" y="3402378"/>
            <a:ext cx="8328870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accent1">
                    <a:lumMod val="75000"/>
                  </a:schemeClr>
                </a:solidFill>
              </a:rPr>
              <a:t>이용기관은 인터넷</a:t>
            </a:r>
            <a:r>
              <a:rPr lang="en-US" altLang="ko-KR" sz="1200">
                <a:solidFill>
                  <a:schemeClr val="accent1">
                    <a:lumMod val="75000"/>
                  </a:schemeClr>
                </a:solidFill>
              </a:rPr>
              <a:t>(e-GIRO)</a:t>
            </a:r>
            <a:r>
              <a:rPr lang="ko-KR" altLang="en-US" sz="1200">
                <a:solidFill>
                  <a:schemeClr val="accent1">
                    <a:lumMod val="75000"/>
                  </a:schemeClr>
                </a:solidFill>
              </a:rPr>
              <a:t>또는 전용선</a:t>
            </a:r>
            <a:r>
              <a:rPr lang="en-US" altLang="ko-KR" sz="1200">
                <a:solidFill>
                  <a:schemeClr val="accent1">
                    <a:lumMod val="75000"/>
                  </a:schemeClr>
                </a:solidFill>
              </a:rPr>
              <a:t>VPN(HOST)</a:t>
            </a:r>
            <a:r>
              <a:rPr lang="ko-KR" altLang="en-US" sz="1200">
                <a:solidFill>
                  <a:schemeClr val="accent1">
                    <a:lumMod val="75000"/>
                  </a:schemeClr>
                </a:solidFill>
              </a:rPr>
              <a:t>으로 결제원과 지로 자료를 송</a:t>
            </a:r>
            <a:r>
              <a:rPr lang="en-US" altLang="ko-KR" sz="120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sz="1200">
                <a:solidFill>
                  <a:schemeClr val="accent1">
                    <a:lumMod val="75000"/>
                  </a:schemeClr>
                </a:solidFill>
              </a:rPr>
              <a:t>수신합니다</a:t>
            </a:r>
            <a:r>
              <a:rPr lang="en-US" altLang="ko-KR" sz="120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ko-KR" altLang="en-US" sz="120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473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187224" y="1127595"/>
            <a:ext cx="11345608" cy="5415818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2755" y="240632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서비스 대상 업무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489358" y="1422609"/>
            <a:ext cx="196302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160197"/>
                </a:solidFill>
              </a:rPr>
              <a:t>지로업무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4E15D9-847E-4537-9D52-1F2D7931FD9B}"/>
              </a:ext>
            </a:extLst>
          </p:cNvPr>
          <p:cNvSpPr txBox="1"/>
          <p:nvPr/>
        </p:nvSpPr>
        <p:spPr>
          <a:xfrm>
            <a:off x="489358" y="4592394"/>
            <a:ext cx="196302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160197"/>
                </a:solidFill>
              </a:rPr>
              <a:t>대상기관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C66D0F45-82AF-4555-A978-EF57BF3AB2A5}"/>
              </a:ext>
            </a:extLst>
          </p:cNvPr>
          <p:cNvSpPr/>
          <p:nvPr/>
        </p:nvSpPr>
        <p:spPr>
          <a:xfrm>
            <a:off x="489358" y="1979802"/>
            <a:ext cx="10844235" cy="219791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800">
                <a:solidFill>
                  <a:schemeClr val="tx1"/>
                </a:solidFill>
              </a:rPr>
              <a:t>① 장표지로 </a:t>
            </a:r>
            <a:r>
              <a:rPr lang="en-US" altLang="ko-KR" sz="1800">
                <a:solidFill>
                  <a:schemeClr val="tx1"/>
                </a:solidFill>
              </a:rPr>
              <a:t>– </a:t>
            </a:r>
            <a:r>
              <a:rPr lang="ko-KR" altLang="en-US" sz="1800">
                <a:solidFill>
                  <a:schemeClr val="tx1"/>
                </a:solidFill>
              </a:rPr>
              <a:t>수납내역 파일</a:t>
            </a:r>
            <a:r>
              <a:rPr lang="en-US" altLang="ko-KR" sz="1800">
                <a:solidFill>
                  <a:schemeClr val="tx1"/>
                </a:solidFill>
              </a:rPr>
              <a:t>(4</a:t>
            </a:r>
            <a:r>
              <a:rPr lang="ko-KR" altLang="en-US" sz="1800">
                <a:solidFill>
                  <a:schemeClr val="tx1"/>
                </a:solidFill>
              </a:rPr>
              <a:t>종</a:t>
            </a:r>
            <a:r>
              <a:rPr lang="en-US" altLang="ko-KR" sz="1800">
                <a:solidFill>
                  <a:schemeClr val="tx1"/>
                </a:solidFill>
              </a:rPr>
              <a:t>) </a:t>
            </a:r>
            <a:r>
              <a:rPr lang="ko-KR" altLang="en-US" sz="1800">
                <a:solidFill>
                  <a:schemeClr val="tx1"/>
                </a:solidFill>
              </a:rPr>
              <a:t>송</a:t>
            </a:r>
            <a:r>
              <a:rPr lang="en-US" altLang="ko-KR" sz="1800" b="1">
                <a:solidFill>
                  <a:schemeClr val="tx1"/>
                </a:solidFill>
              </a:rPr>
              <a:t> · </a:t>
            </a:r>
            <a:r>
              <a:rPr lang="ko-KR" altLang="en-US" sz="1800">
                <a:solidFill>
                  <a:schemeClr val="tx1"/>
                </a:solidFill>
              </a:rPr>
              <a:t>수신</a:t>
            </a:r>
            <a:endParaRPr lang="en-US" altLang="ko-KR" sz="18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SzPct val="80000"/>
            </a:pPr>
            <a:r>
              <a:rPr lang="en-US" altLang="ko-KR" sz="1800">
                <a:solidFill>
                  <a:schemeClr val="tx1"/>
                </a:solidFill>
              </a:rPr>
              <a:t>             </a:t>
            </a:r>
            <a:r>
              <a:rPr lang="ko-KR" altLang="en-US" sz="1800">
                <a:solidFill>
                  <a:schemeClr val="tx1"/>
                </a:solidFill>
              </a:rPr>
              <a:t>부가서비스 </a:t>
            </a:r>
            <a:r>
              <a:rPr lang="en-US" altLang="ko-KR" sz="1800">
                <a:solidFill>
                  <a:schemeClr val="tx1"/>
                </a:solidFill>
              </a:rPr>
              <a:t>: OCR</a:t>
            </a:r>
            <a:r>
              <a:rPr lang="ko-KR" altLang="en-US" sz="1800">
                <a:solidFill>
                  <a:schemeClr val="tx1"/>
                </a:solidFill>
              </a:rPr>
              <a:t> </a:t>
            </a:r>
            <a:r>
              <a:rPr lang="en-US" altLang="ko-KR" sz="1800">
                <a:solidFill>
                  <a:schemeClr val="tx1"/>
                </a:solidFill>
              </a:rPr>
              <a:t>REJECT</a:t>
            </a:r>
            <a:r>
              <a:rPr lang="ko-KR" altLang="en-US" sz="1800">
                <a:solidFill>
                  <a:schemeClr val="tx1"/>
                </a:solidFill>
              </a:rPr>
              <a:t>  장표 입력 변환</a:t>
            </a:r>
            <a:r>
              <a:rPr lang="en-US" altLang="ko-KR" sz="1800">
                <a:solidFill>
                  <a:schemeClr val="tx1"/>
                </a:solidFill>
              </a:rPr>
              <a:t>(</a:t>
            </a:r>
            <a:r>
              <a:rPr lang="ko-KR" altLang="en-US" sz="1800">
                <a:solidFill>
                  <a:schemeClr val="tx1"/>
                </a:solidFill>
              </a:rPr>
              <a:t>손상 장표를 수작업으로 입력</a:t>
            </a:r>
            <a:r>
              <a:rPr lang="en-US" altLang="ko-KR" sz="180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20000"/>
              </a:lnSpc>
              <a:buSzPct val="80000"/>
            </a:pPr>
            <a:endParaRPr lang="en-US" altLang="ko-KR" sz="1800">
              <a:solidFill>
                <a:schemeClr val="tx1"/>
              </a:solidFill>
            </a:endParaRPr>
          </a:p>
          <a:p>
            <a:pPr marL="285750" indent="-285750">
              <a:lnSpc>
                <a:spcPct val="12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800">
                <a:solidFill>
                  <a:schemeClr val="tx1"/>
                </a:solidFill>
              </a:rPr>
              <a:t>② 자동이체 </a:t>
            </a:r>
            <a:r>
              <a:rPr lang="en-US" altLang="ko-KR" sz="1800">
                <a:solidFill>
                  <a:schemeClr val="tx1"/>
                </a:solidFill>
              </a:rPr>
              <a:t>- </a:t>
            </a:r>
            <a:r>
              <a:rPr lang="ko-KR" altLang="en-US" sz="1800">
                <a:solidFill>
                  <a:schemeClr val="tx1"/>
                </a:solidFill>
                <a:latin typeface="+mj-lt"/>
              </a:rPr>
              <a:t>신청</a:t>
            </a:r>
            <a:r>
              <a:rPr lang="en-US" altLang="ko-KR" sz="1800">
                <a:solidFill>
                  <a:schemeClr val="tx1"/>
                </a:solidFill>
                <a:latin typeface="+mj-lt"/>
              </a:rPr>
              <a:t>·</a:t>
            </a:r>
            <a:r>
              <a:rPr lang="ko-KR" altLang="en-US" sz="1800">
                <a:solidFill>
                  <a:schemeClr val="tx1"/>
                </a:solidFill>
                <a:latin typeface="+mj-lt"/>
              </a:rPr>
              <a:t>출금내역 파일</a:t>
            </a:r>
            <a:r>
              <a:rPr lang="en-US" altLang="ko-KR" sz="1800">
                <a:solidFill>
                  <a:schemeClr val="tx1"/>
                </a:solidFill>
                <a:latin typeface="+mj-lt"/>
              </a:rPr>
              <a:t>(8</a:t>
            </a:r>
            <a:r>
              <a:rPr lang="ko-KR" altLang="en-US" sz="1800">
                <a:solidFill>
                  <a:schemeClr val="tx1"/>
                </a:solidFill>
                <a:latin typeface="+mj-lt"/>
              </a:rPr>
              <a:t>종</a:t>
            </a:r>
            <a:r>
              <a:rPr lang="en-US" altLang="ko-KR" sz="1800">
                <a:solidFill>
                  <a:schemeClr val="tx1"/>
                </a:solidFill>
                <a:latin typeface="+mj-lt"/>
              </a:rPr>
              <a:t>) </a:t>
            </a:r>
            <a:r>
              <a:rPr lang="ko-KR" altLang="en-US" sz="1800">
                <a:solidFill>
                  <a:schemeClr val="tx1"/>
                </a:solidFill>
              </a:rPr>
              <a:t>송</a:t>
            </a:r>
            <a:r>
              <a:rPr lang="en-US" altLang="ko-KR" sz="1800" b="1">
                <a:solidFill>
                  <a:schemeClr val="tx1"/>
                </a:solidFill>
              </a:rPr>
              <a:t> · </a:t>
            </a:r>
            <a:r>
              <a:rPr lang="ko-KR" altLang="en-US" sz="1800">
                <a:solidFill>
                  <a:schemeClr val="tx1"/>
                </a:solidFill>
              </a:rPr>
              <a:t>수신</a:t>
            </a:r>
            <a:endParaRPr lang="en-US" altLang="ko-KR" sz="18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SzPct val="80000"/>
            </a:pPr>
            <a:endParaRPr lang="en-US" altLang="ko-KR" sz="1800">
              <a:solidFill>
                <a:schemeClr val="tx1"/>
              </a:solidFill>
            </a:endParaRPr>
          </a:p>
          <a:p>
            <a:pPr marL="285750" indent="-285750">
              <a:lnSpc>
                <a:spcPct val="12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800">
                <a:solidFill>
                  <a:schemeClr val="tx1"/>
                </a:solidFill>
                <a:latin typeface="+mj-lt"/>
              </a:rPr>
              <a:t>③ 대량지급 </a:t>
            </a:r>
            <a:r>
              <a:rPr lang="en-US" altLang="ko-KR" sz="1800">
                <a:solidFill>
                  <a:schemeClr val="tx1"/>
                </a:solidFill>
                <a:latin typeface="+mj-lt"/>
              </a:rPr>
              <a:t>– </a:t>
            </a:r>
            <a:r>
              <a:rPr lang="ko-KR" altLang="en-US" sz="1800">
                <a:solidFill>
                  <a:schemeClr val="tx1"/>
                </a:solidFill>
                <a:latin typeface="+mj-lt"/>
              </a:rPr>
              <a:t>입금의뢰내역 파일</a:t>
            </a:r>
            <a:r>
              <a:rPr lang="en-US" altLang="ko-KR" sz="1800">
                <a:solidFill>
                  <a:schemeClr val="tx1"/>
                </a:solidFill>
                <a:latin typeface="+mj-lt"/>
              </a:rPr>
              <a:t>(3</a:t>
            </a:r>
            <a:r>
              <a:rPr lang="ko-KR" altLang="en-US" sz="1800">
                <a:solidFill>
                  <a:schemeClr val="tx1"/>
                </a:solidFill>
                <a:latin typeface="+mj-lt"/>
              </a:rPr>
              <a:t>종</a:t>
            </a:r>
            <a:r>
              <a:rPr lang="en-US" altLang="ko-KR" sz="1800">
                <a:solidFill>
                  <a:schemeClr val="tx1"/>
                </a:solidFill>
                <a:latin typeface="+mj-lt"/>
              </a:rPr>
              <a:t>) </a:t>
            </a:r>
            <a:r>
              <a:rPr lang="ko-KR" altLang="en-US" sz="1800">
                <a:solidFill>
                  <a:schemeClr val="tx1"/>
                </a:solidFill>
              </a:rPr>
              <a:t>송</a:t>
            </a:r>
            <a:r>
              <a:rPr lang="en-US" altLang="ko-KR" sz="1800" b="1">
                <a:solidFill>
                  <a:schemeClr val="tx1"/>
                </a:solidFill>
              </a:rPr>
              <a:t> · </a:t>
            </a:r>
            <a:r>
              <a:rPr lang="ko-KR" altLang="en-US" sz="1800">
                <a:solidFill>
                  <a:schemeClr val="tx1"/>
                </a:solidFill>
              </a:rPr>
              <a:t>수신</a:t>
            </a:r>
            <a:endParaRPr lang="en-US" altLang="ko-KR" sz="1800">
              <a:solidFill>
                <a:schemeClr val="tx1"/>
              </a:solidFill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5BA9409-31F0-4163-B1AA-30C23D0B8587}"/>
              </a:ext>
            </a:extLst>
          </p:cNvPr>
          <p:cNvCxnSpPr>
            <a:cxnSpLocks/>
          </p:cNvCxnSpPr>
          <p:nvPr/>
        </p:nvCxnSpPr>
        <p:spPr>
          <a:xfrm>
            <a:off x="1361813" y="2399251"/>
            <a:ext cx="0" cy="1845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B52AC1B3-E0BB-41D1-B5BF-4B538AE01EB9}"/>
              </a:ext>
            </a:extLst>
          </p:cNvPr>
          <p:cNvCxnSpPr/>
          <p:nvPr/>
        </p:nvCxnSpPr>
        <p:spPr>
          <a:xfrm>
            <a:off x="1361813" y="2583809"/>
            <a:ext cx="3103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50EDF56C-0A43-43A8-9ABF-3F4AA9BC42BC}"/>
              </a:ext>
            </a:extLst>
          </p:cNvPr>
          <p:cNvSpPr/>
          <p:nvPr/>
        </p:nvSpPr>
        <p:spPr>
          <a:xfrm>
            <a:off x="489358" y="5064678"/>
            <a:ext cx="10844235" cy="117673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800">
                <a:solidFill>
                  <a:schemeClr val="tx1"/>
                </a:solidFill>
              </a:rPr>
              <a:t>지로 서비스를 이용하는 모든 기관</a:t>
            </a:r>
            <a:endParaRPr lang="en-US" altLang="ko-KR" sz="18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SzPct val="80000"/>
            </a:pPr>
            <a:r>
              <a:rPr lang="en-US" altLang="ko-KR">
                <a:solidFill>
                  <a:schemeClr val="tx1"/>
                </a:solidFill>
              </a:rPr>
              <a:t>    </a:t>
            </a:r>
            <a:r>
              <a:rPr lang="ko-KR" altLang="en-US">
                <a:solidFill>
                  <a:schemeClr val="tx1"/>
                </a:solidFill>
              </a:rPr>
              <a:t>단</a:t>
            </a:r>
            <a:r>
              <a:rPr lang="en-US" altLang="ko-KR">
                <a:solidFill>
                  <a:schemeClr val="tx1"/>
                </a:solidFill>
              </a:rPr>
              <a:t>, </a:t>
            </a:r>
            <a:r>
              <a:rPr lang="ko-KR" altLang="en-US">
                <a:solidFill>
                  <a:schemeClr val="tx1"/>
                </a:solidFill>
              </a:rPr>
              <a:t>인터넷</a:t>
            </a:r>
            <a:r>
              <a:rPr lang="en-US" altLang="ko-KR">
                <a:solidFill>
                  <a:schemeClr val="tx1"/>
                </a:solidFill>
              </a:rPr>
              <a:t>(e-GIRO)</a:t>
            </a:r>
            <a:r>
              <a:rPr lang="ko-KR" altLang="en-US">
                <a:solidFill>
                  <a:schemeClr val="tx1"/>
                </a:solidFill>
              </a:rPr>
              <a:t> 접속방식으로 장표지로 업무만 이용하는 기관은 제외</a:t>
            </a:r>
            <a:endParaRPr lang="en-US" altLang="ko-KR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492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187224" y="1127595"/>
            <a:ext cx="11345608" cy="5415818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2755" y="240632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접속방식 선택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489358" y="1422609"/>
            <a:ext cx="196302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160197"/>
                </a:solidFill>
              </a:rPr>
              <a:t>인터넷 </a:t>
            </a:r>
            <a:r>
              <a:rPr lang="en-US" altLang="ko-KR" b="1">
                <a:solidFill>
                  <a:srgbClr val="160197"/>
                </a:solidFill>
              </a:rPr>
              <a:t>·</a:t>
            </a:r>
            <a:r>
              <a:rPr lang="ko-KR" altLang="en-US" b="1">
                <a:solidFill>
                  <a:srgbClr val="160197"/>
                </a:solidFill>
              </a:rPr>
              <a:t> </a:t>
            </a:r>
            <a:r>
              <a:rPr lang="en-US" altLang="ko-KR" b="1">
                <a:solidFill>
                  <a:srgbClr val="160197"/>
                </a:solidFill>
              </a:rPr>
              <a:t>e-GIRO</a:t>
            </a:r>
            <a:endParaRPr lang="ko-KR" altLang="en-US" b="1">
              <a:solidFill>
                <a:srgbClr val="160197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4E15D9-847E-4537-9D52-1F2D7931FD9B}"/>
              </a:ext>
            </a:extLst>
          </p:cNvPr>
          <p:cNvSpPr txBox="1"/>
          <p:nvPr/>
        </p:nvSpPr>
        <p:spPr>
          <a:xfrm>
            <a:off x="489358" y="3928049"/>
            <a:ext cx="196302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b="1">
                <a:solidFill>
                  <a:srgbClr val="160197"/>
                </a:solidFill>
              </a:rPr>
              <a:t>HOST </a:t>
            </a:r>
            <a:r>
              <a:rPr lang="ko-KR" altLang="en-US" b="1">
                <a:solidFill>
                  <a:srgbClr val="160197"/>
                </a:solidFill>
              </a:rPr>
              <a:t>접속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C66D0F45-82AF-4555-A978-EF57BF3AB2A5}"/>
              </a:ext>
            </a:extLst>
          </p:cNvPr>
          <p:cNvSpPr/>
          <p:nvPr/>
        </p:nvSpPr>
        <p:spPr>
          <a:xfrm>
            <a:off x="489358" y="1979803"/>
            <a:ext cx="10844235" cy="170761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buSzPct val="80000"/>
            </a:pPr>
            <a:r>
              <a:rPr lang="ko-KR" altLang="en-US" sz="1600">
                <a:solidFill>
                  <a:schemeClr val="tx1"/>
                </a:solidFill>
              </a:rPr>
              <a:t>건수가 적거나 시스템 연동이 필요없는 기관</a:t>
            </a:r>
            <a:endParaRPr lang="en-US" altLang="ko-KR" sz="160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SzPct val="80000"/>
            </a:pPr>
            <a:endParaRPr lang="en-US" altLang="ko-KR" sz="80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SzPct val="80000"/>
              <a:buFont typeface="Wingdings" panose="05000000000000000000" pitchFamily="2" charset="2"/>
              <a:buChar char="l"/>
            </a:pPr>
            <a:r>
              <a:rPr lang="en-US" altLang="ko-KR" sz="1600">
                <a:solidFill>
                  <a:schemeClr val="tx1"/>
                </a:solidFill>
              </a:rPr>
              <a:t>e-GIRO</a:t>
            </a:r>
            <a:r>
              <a:rPr lang="ko-KR" altLang="en-US" sz="1600">
                <a:solidFill>
                  <a:schemeClr val="tx1"/>
                </a:solidFill>
              </a:rPr>
              <a:t>사이트</a:t>
            </a:r>
            <a:r>
              <a:rPr lang="en-US" altLang="ko-KR" sz="1600">
                <a:solidFill>
                  <a:schemeClr val="tx1"/>
                </a:solidFill>
              </a:rPr>
              <a:t>(e-giro.giro.or.kr)</a:t>
            </a:r>
            <a:r>
              <a:rPr lang="ko-KR" altLang="en-US" sz="1600">
                <a:solidFill>
                  <a:schemeClr val="tx1"/>
                </a:solidFill>
              </a:rPr>
              <a:t>에</a:t>
            </a:r>
            <a:r>
              <a:rPr lang="en-US" altLang="ko-KR" sz="1600">
                <a:solidFill>
                  <a:schemeClr val="tx1"/>
                </a:solidFill>
              </a:rPr>
              <a:t> </a:t>
            </a:r>
            <a:r>
              <a:rPr lang="ko-KR" altLang="en-US" sz="1600">
                <a:solidFill>
                  <a:schemeClr val="tx1"/>
                </a:solidFill>
              </a:rPr>
              <a:t>로그인 후 파일을 업로드</a:t>
            </a:r>
            <a:r>
              <a:rPr lang="en-US" altLang="ko-KR" sz="1600">
                <a:solidFill>
                  <a:schemeClr val="tx1"/>
                </a:solidFill>
              </a:rPr>
              <a:t>(</a:t>
            </a:r>
            <a:r>
              <a:rPr lang="ko-KR" altLang="en-US" sz="1600">
                <a:solidFill>
                  <a:schemeClr val="tx1"/>
                </a:solidFill>
              </a:rPr>
              <a:t>송신</a:t>
            </a:r>
            <a:r>
              <a:rPr lang="en-US" altLang="ko-KR" sz="1600">
                <a:solidFill>
                  <a:schemeClr val="tx1"/>
                </a:solidFill>
              </a:rPr>
              <a:t>) </a:t>
            </a:r>
            <a:r>
              <a:rPr lang="ko-KR" altLang="en-US" sz="1600">
                <a:solidFill>
                  <a:schemeClr val="tx1"/>
                </a:solidFill>
              </a:rPr>
              <a:t>다운로드</a:t>
            </a:r>
            <a:r>
              <a:rPr lang="en-US" altLang="ko-KR" sz="1600">
                <a:solidFill>
                  <a:schemeClr val="tx1"/>
                </a:solidFill>
              </a:rPr>
              <a:t>(</a:t>
            </a:r>
            <a:r>
              <a:rPr lang="ko-KR" altLang="en-US" sz="1600">
                <a:solidFill>
                  <a:schemeClr val="tx1"/>
                </a:solidFill>
              </a:rPr>
              <a:t>수신</a:t>
            </a:r>
            <a:r>
              <a:rPr lang="en-US" altLang="ko-KR" sz="1600">
                <a:solidFill>
                  <a:schemeClr val="tx1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별도 회선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개발이 필요 없어 시작이 간단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 marL="285750" indent="-285750">
              <a:lnSpc>
                <a:spcPct val="15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기본요금이 낮음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월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1,000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건까지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20,000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원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)</a:t>
            </a:r>
            <a:endParaRPr lang="en-US" altLang="ko-KR" sz="1600">
              <a:solidFill>
                <a:schemeClr val="tx1"/>
              </a:solidFill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1E75DA70-01F9-4B48-AB75-FE4A3F6B77B9}"/>
              </a:ext>
            </a:extLst>
          </p:cNvPr>
          <p:cNvSpPr/>
          <p:nvPr/>
        </p:nvSpPr>
        <p:spPr>
          <a:xfrm>
            <a:off x="489357" y="4464342"/>
            <a:ext cx="10844235" cy="170761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buSzPct val="80000"/>
            </a:pPr>
            <a:r>
              <a:rPr lang="ko-KR" altLang="en-US" sz="1600">
                <a:solidFill>
                  <a:schemeClr val="tx1"/>
                </a:solidFill>
              </a:rPr>
              <a:t>송</a:t>
            </a:r>
            <a:r>
              <a:rPr lang="en-US" altLang="ko-KR" sz="1600">
                <a:solidFill>
                  <a:schemeClr val="tx1"/>
                </a:solidFill>
              </a:rPr>
              <a:t>·</a:t>
            </a:r>
            <a:r>
              <a:rPr lang="ko-KR" altLang="en-US" sz="1600">
                <a:solidFill>
                  <a:schemeClr val="tx1"/>
                </a:solidFill>
              </a:rPr>
              <a:t>수신 건수가 많아 자동 연동이 필요한 기관</a:t>
            </a:r>
            <a:endParaRPr lang="en-US" altLang="ko-KR" sz="80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600">
                <a:solidFill>
                  <a:schemeClr val="tx1"/>
                </a:solidFill>
              </a:rPr>
              <a:t>이용기관 시스템과 결제원 시스템을 전용망으로 연결해 자동 송</a:t>
            </a:r>
            <a:r>
              <a:rPr lang="en-US" altLang="ko-KR" sz="1600">
                <a:solidFill>
                  <a:schemeClr val="tx1"/>
                </a:solidFill>
              </a:rPr>
              <a:t>·</a:t>
            </a:r>
            <a:r>
              <a:rPr lang="ko-KR" altLang="en-US" sz="1600">
                <a:solidFill>
                  <a:schemeClr val="tx1"/>
                </a:solidFill>
              </a:rPr>
              <a:t>수신 </a:t>
            </a:r>
            <a:endParaRPr lang="en-US" altLang="ko-KR" sz="160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SzPct val="80000"/>
              <a:buFont typeface="Wingdings" panose="05000000000000000000" pitchFamily="2" charset="2"/>
              <a:buChar char="l"/>
            </a:pPr>
            <a:r>
              <a:rPr lang="en-US" altLang="ko-KR" sz="1600">
                <a:solidFill>
                  <a:schemeClr val="tx1"/>
                </a:solidFill>
                <a:latin typeface="+mj-lt"/>
              </a:rPr>
              <a:t>S/W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개발과 통신회선 확보가 필요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대량 처리 시 건당 단가가 유리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 marL="285750" indent="-285750">
              <a:lnSpc>
                <a:spcPct val="150000"/>
              </a:lnSpc>
              <a:buSzPct val="80000"/>
              <a:buFont typeface="Wingdings" panose="05000000000000000000" pitchFamily="2" charset="2"/>
              <a:buChar char="l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회선 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: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전용선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+VPN /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인터넷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+VPN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중 선택</a:t>
            </a:r>
            <a:endParaRPr lang="en-US" altLang="ko-KR" sz="16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092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187224" y="981512"/>
            <a:ext cx="11345608" cy="5561901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2755" y="240632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가입 및 서비스 개시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559265" y="1173352"/>
            <a:ext cx="2102841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160197"/>
                </a:solidFill>
              </a:rPr>
              <a:t>이용신청</a:t>
            </a:r>
            <a:r>
              <a:rPr lang="en-US" altLang="ko-KR" b="1">
                <a:solidFill>
                  <a:srgbClr val="160197"/>
                </a:solidFill>
              </a:rPr>
              <a:t>(</a:t>
            </a:r>
            <a:r>
              <a:rPr lang="ko-KR" altLang="en-US" b="1">
                <a:solidFill>
                  <a:srgbClr val="160197"/>
                </a:solidFill>
              </a:rPr>
              <a:t>온라인</a:t>
            </a:r>
            <a:r>
              <a:rPr lang="en-US" altLang="ko-KR" b="1">
                <a:solidFill>
                  <a:srgbClr val="160197"/>
                </a:solidFill>
              </a:rPr>
              <a:t>)</a:t>
            </a:r>
            <a:endParaRPr lang="ko-KR" altLang="en-US" b="1">
              <a:solidFill>
                <a:srgbClr val="160197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4E15D9-847E-4537-9D52-1F2D7931FD9B}"/>
              </a:ext>
            </a:extLst>
          </p:cNvPr>
          <p:cNvSpPr txBox="1"/>
          <p:nvPr/>
        </p:nvSpPr>
        <p:spPr>
          <a:xfrm>
            <a:off x="559265" y="4805931"/>
            <a:ext cx="196302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160197"/>
                </a:solidFill>
              </a:rPr>
              <a:t>테스트 및 개시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C66D0F45-82AF-4555-A978-EF57BF3AB2A5}"/>
              </a:ext>
            </a:extLst>
          </p:cNvPr>
          <p:cNvSpPr/>
          <p:nvPr/>
        </p:nvSpPr>
        <p:spPr>
          <a:xfrm>
            <a:off x="559265" y="1625125"/>
            <a:ext cx="10844235" cy="308625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SzPct val="80000"/>
              <a:buAutoNum type="arabicPeriod"/>
            </a:pPr>
            <a:r>
              <a:rPr lang="ko-KR" altLang="en-US" sz="1600" spc="-150">
                <a:solidFill>
                  <a:schemeClr val="tx1"/>
                </a:solidFill>
              </a:rPr>
              <a:t>홈페이지 접속 </a:t>
            </a:r>
            <a:r>
              <a:rPr lang="en-US" altLang="ko-KR" sz="1600" spc="-150">
                <a:solidFill>
                  <a:schemeClr val="tx1"/>
                </a:solidFill>
              </a:rPr>
              <a:t>&amp; </a:t>
            </a:r>
            <a:r>
              <a:rPr lang="ko-KR" altLang="en-US" sz="1600" spc="-150">
                <a:solidFill>
                  <a:schemeClr val="tx1"/>
                </a:solidFill>
              </a:rPr>
              <a:t>신규가입 </a:t>
            </a:r>
            <a:r>
              <a:rPr lang="en-US" altLang="ko-KR" sz="1600" spc="-150">
                <a:solidFill>
                  <a:schemeClr val="tx1"/>
                </a:solidFill>
              </a:rPr>
              <a:t>: </a:t>
            </a:r>
            <a:r>
              <a:rPr lang="ko-KR" altLang="en-US" sz="1600" spc="-150">
                <a:solidFill>
                  <a:schemeClr val="tx1"/>
                </a:solidFill>
              </a:rPr>
              <a:t>지로</a:t>
            </a:r>
            <a:r>
              <a:rPr lang="en-US" altLang="ko-KR" sz="1600" spc="-150">
                <a:solidFill>
                  <a:schemeClr val="tx1"/>
                </a:solidFill>
              </a:rPr>
              <a:t>EDI </a:t>
            </a:r>
            <a:r>
              <a:rPr lang="ko-KR" altLang="en-US" sz="1600" spc="-150">
                <a:solidFill>
                  <a:schemeClr val="tx1"/>
                </a:solidFill>
              </a:rPr>
              <a:t>홈페이지</a:t>
            </a:r>
            <a:r>
              <a:rPr lang="en-US" altLang="ko-KR" sz="1600" spc="-150">
                <a:solidFill>
                  <a:schemeClr val="tx1"/>
                </a:solidFill>
              </a:rPr>
              <a:t>(</a:t>
            </a:r>
            <a:r>
              <a:rPr lang="en-US" altLang="ko-KR" sz="1600" spc="-150">
                <a:solidFill>
                  <a:schemeClr val="tx1"/>
                </a:solidFill>
                <a:hlinkClick r:id="rId2"/>
              </a:rPr>
              <a:t>https://www.cmsedi.or.kr/edi</a:t>
            </a:r>
            <a:r>
              <a:rPr lang="en-US" altLang="ko-KR" sz="1600" spc="-150">
                <a:solidFill>
                  <a:schemeClr val="tx1"/>
                </a:solidFill>
              </a:rPr>
              <a:t>) </a:t>
            </a:r>
            <a:r>
              <a:rPr lang="ko-KR" altLang="en-US" sz="1600" spc="-150">
                <a:solidFill>
                  <a:schemeClr val="tx1"/>
                </a:solidFill>
              </a:rPr>
              <a:t>→ </a:t>
            </a:r>
            <a:r>
              <a:rPr lang="en-US" altLang="ko-KR" sz="1600" spc="-150">
                <a:solidFill>
                  <a:schemeClr val="tx1"/>
                </a:solidFill>
              </a:rPr>
              <a:t>[</a:t>
            </a:r>
            <a:r>
              <a:rPr lang="ko-KR" altLang="en-US" sz="1600" spc="-150">
                <a:solidFill>
                  <a:schemeClr val="tx1"/>
                </a:solidFill>
              </a:rPr>
              <a:t>서비스 신청</a:t>
            </a:r>
            <a:r>
              <a:rPr lang="en-US" altLang="ko-KR" sz="1600" spc="-150">
                <a:solidFill>
                  <a:schemeClr val="tx1"/>
                </a:solidFill>
              </a:rPr>
              <a:t>] </a:t>
            </a:r>
            <a:r>
              <a:rPr lang="ko-KR" altLang="en-US" sz="1600" spc="-150">
                <a:solidFill>
                  <a:schemeClr val="tx1"/>
                </a:solidFill>
              </a:rPr>
              <a:t>→ </a:t>
            </a:r>
            <a:r>
              <a:rPr lang="en-US" altLang="ko-KR" sz="1600" spc="-150">
                <a:solidFill>
                  <a:schemeClr val="tx1"/>
                </a:solidFill>
              </a:rPr>
              <a:t>[</a:t>
            </a:r>
            <a:r>
              <a:rPr lang="ko-KR" altLang="en-US" sz="1600" spc="-150">
                <a:solidFill>
                  <a:schemeClr val="tx1"/>
                </a:solidFill>
              </a:rPr>
              <a:t>신규가입</a:t>
            </a:r>
            <a:r>
              <a:rPr lang="en-US" altLang="ko-KR" sz="1600" spc="-150">
                <a:solidFill>
                  <a:schemeClr val="tx1"/>
                </a:solidFill>
              </a:rPr>
              <a:t>] </a:t>
            </a:r>
            <a:r>
              <a:rPr lang="ko-KR" altLang="en-US" sz="1600" spc="-150">
                <a:solidFill>
                  <a:schemeClr val="tx1"/>
                </a:solidFill>
              </a:rPr>
              <a:t>→ 약관 동의</a:t>
            </a:r>
            <a:endParaRPr lang="en-US" altLang="ko-KR" sz="1600" spc="-15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SzPct val="80000"/>
              <a:buAutoNum type="arabicPeriod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정보입력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:                     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또는                      중 택일하여 정보 입력 및 신청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SzPct val="80000"/>
              <a:buAutoNum type="arabicPeriod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이용승인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: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결제원 승인 후 업무담당자 이메일로 통보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[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승인서조회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/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출력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]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에서 이용승인서 출력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SzPct val="80000"/>
              <a:buAutoNum type="arabicPeriod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서류제출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: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이용승인서 확인 후 아래 서류 제출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>
              <a:lnSpc>
                <a:spcPct val="150000"/>
              </a:lnSpc>
              <a:buSzPct val="80000"/>
            </a:pPr>
            <a:r>
              <a:rPr lang="en-US" altLang="ko-KR" sz="1600">
                <a:solidFill>
                  <a:schemeClr val="tx1"/>
                </a:solidFill>
              </a:rPr>
              <a:t>     - CMS</a:t>
            </a:r>
            <a:r>
              <a:rPr lang="ko-KR" altLang="en-US" sz="1600">
                <a:solidFill>
                  <a:schemeClr val="tx1"/>
                </a:solidFill>
              </a:rPr>
              <a:t>출금이체 신청서 </a:t>
            </a:r>
            <a:r>
              <a:rPr lang="en-US" altLang="ko-KR" sz="1600">
                <a:solidFill>
                  <a:schemeClr val="tx1"/>
                </a:solidFill>
              </a:rPr>
              <a:t>: </a:t>
            </a:r>
            <a:r>
              <a:rPr lang="ko-KR" altLang="en-US" sz="1600">
                <a:solidFill>
                  <a:schemeClr val="tx1"/>
                </a:solidFill>
              </a:rPr>
              <a:t>지로</a:t>
            </a:r>
            <a:r>
              <a:rPr lang="en-US" altLang="ko-KR" sz="1600">
                <a:solidFill>
                  <a:schemeClr val="tx1"/>
                </a:solidFill>
              </a:rPr>
              <a:t>EDI </a:t>
            </a:r>
            <a:r>
              <a:rPr lang="ko-KR" altLang="en-US" sz="1600">
                <a:solidFill>
                  <a:schemeClr val="tx1"/>
                </a:solidFill>
              </a:rPr>
              <a:t>수수료 납부용 </a:t>
            </a:r>
            <a:r>
              <a:rPr lang="en-US" altLang="ko-KR" sz="1600">
                <a:solidFill>
                  <a:schemeClr val="tx1"/>
                </a:solidFill>
              </a:rPr>
              <a:t>(</a:t>
            </a:r>
            <a:r>
              <a:rPr lang="ko-KR" altLang="en-US" sz="1600">
                <a:solidFill>
                  <a:schemeClr val="tx1"/>
                </a:solidFill>
              </a:rPr>
              <a:t>서식 </a:t>
            </a:r>
            <a:r>
              <a:rPr lang="en-US" altLang="ko-KR" sz="1600">
                <a:solidFill>
                  <a:schemeClr val="tx1"/>
                </a:solidFill>
              </a:rPr>
              <a:t>: [</a:t>
            </a:r>
            <a:r>
              <a:rPr lang="ko-KR" altLang="en-US" sz="1600">
                <a:solidFill>
                  <a:schemeClr val="tx1"/>
                </a:solidFill>
              </a:rPr>
              <a:t>고객지원</a:t>
            </a:r>
            <a:r>
              <a:rPr lang="en-US" altLang="ko-KR" sz="1600">
                <a:solidFill>
                  <a:schemeClr val="tx1"/>
                </a:solidFill>
              </a:rPr>
              <a:t>] </a:t>
            </a:r>
            <a:r>
              <a:rPr lang="ko-KR" altLang="en-US" sz="1600">
                <a:solidFill>
                  <a:schemeClr val="tx1"/>
                </a:solidFill>
              </a:rPr>
              <a:t>→ </a:t>
            </a:r>
            <a:r>
              <a:rPr lang="en-US" altLang="ko-KR" sz="1600">
                <a:solidFill>
                  <a:schemeClr val="tx1"/>
                </a:solidFill>
              </a:rPr>
              <a:t>[</a:t>
            </a:r>
            <a:r>
              <a:rPr lang="ko-KR" altLang="en-US" sz="1600">
                <a:solidFill>
                  <a:schemeClr val="tx1"/>
                </a:solidFill>
              </a:rPr>
              <a:t>자료실</a:t>
            </a:r>
            <a:r>
              <a:rPr lang="en-US" altLang="ko-KR" sz="1600">
                <a:solidFill>
                  <a:schemeClr val="tx1"/>
                </a:solidFill>
              </a:rPr>
              <a:t>])</a:t>
            </a:r>
          </a:p>
          <a:p>
            <a:pPr>
              <a:lnSpc>
                <a:spcPct val="150000"/>
              </a:lnSpc>
              <a:buSzPct val="80000"/>
            </a:pPr>
            <a:r>
              <a:rPr lang="en-US" altLang="ko-KR" sz="1200">
                <a:solidFill>
                  <a:schemeClr val="tx1"/>
                </a:solidFill>
              </a:rPr>
              <a:t>         </a:t>
            </a:r>
            <a:r>
              <a:rPr lang="en-US" altLang="ko-KR" sz="1200">
                <a:solidFill>
                  <a:srgbClr val="FF0000"/>
                </a:solidFill>
              </a:rPr>
              <a:t>* CMS </a:t>
            </a:r>
            <a:r>
              <a:rPr lang="ko-KR" altLang="en-US" sz="1200">
                <a:solidFill>
                  <a:srgbClr val="FF0000"/>
                </a:solidFill>
              </a:rPr>
              <a:t>출금이체 신청서의 직인은 통장의 도장과 동일해야 함</a:t>
            </a:r>
            <a:endParaRPr lang="en-US" altLang="ko-KR" sz="120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buSzPct val="80000"/>
            </a:pPr>
            <a:r>
              <a:rPr lang="en-US" altLang="ko-KR" sz="1600">
                <a:solidFill>
                  <a:schemeClr val="tx1"/>
                </a:solidFill>
              </a:rPr>
              <a:t>     - </a:t>
            </a:r>
            <a:r>
              <a:rPr lang="ko-KR" altLang="en-US" sz="1600">
                <a:solidFill>
                  <a:schemeClr val="tx1"/>
                </a:solidFill>
              </a:rPr>
              <a:t>사업자등록증 사본</a:t>
            </a:r>
            <a:r>
              <a:rPr lang="en-US" altLang="ko-KR" sz="1600">
                <a:solidFill>
                  <a:schemeClr val="tx1"/>
                </a:solidFill>
              </a:rPr>
              <a:t>, </a:t>
            </a:r>
            <a:r>
              <a:rPr lang="ko-KR" altLang="en-US" sz="1600">
                <a:solidFill>
                  <a:schemeClr val="tx1"/>
                </a:solidFill>
              </a:rPr>
              <a:t>수수료 납부계좌 통장 사본 </a:t>
            </a:r>
            <a:endParaRPr lang="en-US" altLang="ko-KR" sz="160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SzPct val="80000"/>
            </a:pPr>
            <a:r>
              <a:rPr lang="en-US" altLang="ko-KR" sz="1600">
                <a:solidFill>
                  <a:schemeClr val="tx1"/>
                </a:solidFill>
              </a:rPr>
              <a:t>     - </a:t>
            </a:r>
            <a:r>
              <a:rPr lang="ko-KR" altLang="en-US" sz="1600">
                <a:solidFill>
                  <a:schemeClr val="tx1"/>
                </a:solidFill>
              </a:rPr>
              <a:t>제출 </a:t>
            </a:r>
            <a:r>
              <a:rPr lang="en-US" altLang="ko-KR" sz="1600">
                <a:solidFill>
                  <a:schemeClr val="tx1"/>
                </a:solidFill>
              </a:rPr>
              <a:t>:</a:t>
            </a:r>
            <a:r>
              <a:rPr lang="ko-KR" altLang="en-US" sz="1600">
                <a:solidFill>
                  <a:schemeClr val="tx1"/>
                </a:solidFill>
              </a:rPr>
              <a:t> </a:t>
            </a:r>
            <a:r>
              <a:rPr lang="en-US" altLang="ko-KR" sz="1600">
                <a:solidFill>
                  <a:schemeClr val="tx1"/>
                </a:solidFill>
              </a:rPr>
              <a:t>FAX 02-531-1607 </a:t>
            </a:r>
            <a:r>
              <a:rPr lang="ko-KR" altLang="en-US" sz="1600">
                <a:solidFill>
                  <a:schemeClr val="tx1"/>
                </a:solidFill>
              </a:rPr>
              <a:t>송신 후 확인 전화 </a:t>
            </a:r>
            <a:r>
              <a:rPr lang="en-US" altLang="ko-KR" sz="1600">
                <a:solidFill>
                  <a:schemeClr val="tx1"/>
                </a:solidFill>
              </a:rPr>
              <a:t>1577-5500(3-3)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7AB760-F0F0-4795-8127-B209CC7F2EB4}"/>
              </a:ext>
            </a:extLst>
          </p:cNvPr>
          <p:cNvSpPr txBox="1"/>
          <p:nvPr/>
        </p:nvSpPr>
        <p:spPr>
          <a:xfrm>
            <a:off x="2752986" y="1222799"/>
            <a:ext cx="8328870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140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</a:rPr>
              <a:t>지로이용승인통보서</a:t>
            </a:r>
            <a:r>
              <a:rPr lang="en-US" altLang="ko-KR" sz="1400">
                <a:solidFill>
                  <a:schemeClr val="accent1">
                    <a:lumMod val="75000"/>
                  </a:schemeClr>
                </a:solidFill>
              </a:rPr>
              <a:t>＂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</a:rPr>
              <a:t>를 받은 다음 영업일부터 신청 가능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AACD2E-AD2F-478F-BBFE-EAFABC56FDF1}"/>
              </a:ext>
            </a:extLst>
          </p:cNvPr>
          <p:cNvSpPr txBox="1"/>
          <p:nvPr/>
        </p:nvSpPr>
        <p:spPr>
          <a:xfrm>
            <a:off x="2160163" y="2215801"/>
            <a:ext cx="1325461" cy="307777"/>
          </a:xfrm>
          <a:prstGeom prst="rect">
            <a:avLst/>
          </a:prstGeom>
          <a:solidFill>
            <a:srgbClr val="00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solidFill>
                  <a:schemeClr val="bg1"/>
                </a:solidFill>
                <a:latin typeface="+mj-lt"/>
              </a:rPr>
              <a:t>e-GIRO</a:t>
            </a:r>
            <a:r>
              <a:rPr lang="ko-KR" altLang="en-US" sz="1400" b="1">
                <a:solidFill>
                  <a:schemeClr val="bg1"/>
                </a:solidFill>
                <a:latin typeface="+mj-lt"/>
              </a:rPr>
              <a:t>접속용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6D0D9B-C2A5-4A79-999A-6E68D14D9504}"/>
              </a:ext>
            </a:extLst>
          </p:cNvPr>
          <p:cNvSpPr txBox="1"/>
          <p:nvPr/>
        </p:nvSpPr>
        <p:spPr>
          <a:xfrm>
            <a:off x="4143144" y="2215800"/>
            <a:ext cx="1325461" cy="307777"/>
          </a:xfrm>
          <a:prstGeom prst="rect">
            <a:avLst/>
          </a:prstGeom>
          <a:solidFill>
            <a:srgbClr val="00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>
                <a:solidFill>
                  <a:schemeClr val="bg1"/>
                </a:solidFill>
                <a:latin typeface="+mj-lt"/>
              </a:rPr>
              <a:t>HOST</a:t>
            </a:r>
            <a:r>
              <a:rPr lang="ko-KR" altLang="en-US" sz="1400" b="1">
                <a:solidFill>
                  <a:schemeClr val="bg1"/>
                </a:solidFill>
                <a:latin typeface="+mj-lt"/>
              </a:rPr>
              <a:t>접속용</a:t>
            </a:r>
            <a:endParaRPr lang="ko-KR" altLang="en-US" sz="1400" b="1">
              <a:solidFill>
                <a:schemeClr val="bg1"/>
              </a:solidFill>
            </a:endParaRP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5BAA6DF5-C6ED-4C0C-84E2-1B9B59BC0884}"/>
              </a:ext>
            </a:extLst>
          </p:cNvPr>
          <p:cNvSpPr/>
          <p:nvPr/>
        </p:nvSpPr>
        <p:spPr>
          <a:xfrm>
            <a:off x="559264" y="5269812"/>
            <a:ext cx="10844235" cy="115615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SzPct val="80000"/>
              <a:buAutoNum type="arabicPeriod"/>
            </a:pPr>
            <a:r>
              <a:rPr lang="ko-KR" altLang="en-US" sz="1600" b="1">
                <a:solidFill>
                  <a:srgbClr val="160197"/>
                </a:solidFill>
              </a:rPr>
              <a:t>인터넷</a:t>
            </a:r>
            <a:r>
              <a:rPr lang="en-US" altLang="ko-KR" sz="1600" b="1">
                <a:solidFill>
                  <a:srgbClr val="160197"/>
                </a:solidFill>
              </a:rPr>
              <a:t>(e-GIRO) </a:t>
            </a:r>
            <a:r>
              <a:rPr lang="en-US" altLang="ko-KR" sz="1600">
                <a:solidFill>
                  <a:schemeClr val="tx1"/>
                </a:solidFill>
              </a:rPr>
              <a:t>: e-GIRO</a:t>
            </a:r>
            <a:r>
              <a:rPr lang="ko-KR" altLang="en-US" sz="1600">
                <a:solidFill>
                  <a:schemeClr val="tx1"/>
                </a:solidFill>
              </a:rPr>
              <a:t>홈페이지 </a:t>
            </a:r>
            <a:r>
              <a:rPr lang="en-US" altLang="ko-KR" sz="1600">
                <a:solidFill>
                  <a:schemeClr val="tx1"/>
                </a:solidFill>
              </a:rPr>
              <a:t>[</a:t>
            </a:r>
            <a:r>
              <a:rPr lang="ko-KR" altLang="en-US" sz="1600">
                <a:solidFill>
                  <a:schemeClr val="tx1"/>
                </a:solidFill>
              </a:rPr>
              <a:t>테스트송수신</a:t>
            </a:r>
            <a:r>
              <a:rPr lang="en-US" altLang="ko-KR" sz="1600">
                <a:solidFill>
                  <a:schemeClr val="tx1"/>
                </a:solidFill>
              </a:rPr>
              <a:t>] </a:t>
            </a:r>
            <a:r>
              <a:rPr lang="ko-KR" altLang="en-US" sz="1600">
                <a:solidFill>
                  <a:schemeClr val="tx1"/>
                </a:solidFill>
              </a:rPr>
              <a:t>메뉴에서 테스트 → 완료 후 바로 실 업무 이용</a:t>
            </a:r>
            <a:endParaRPr lang="en-US" altLang="ko-KR" sz="160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SzPct val="80000"/>
              <a:buAutoNum type="arabicPeriod"/>
            </a:pPr>
            <a:r>
              <a:rPr lang="en-US" altLang="ko-KR" sz="1600" b="1">
                <a:solidFill>
                  <a:srgbClr val="160197"/>
                </a:solidFill>
                <a:latin typeface="+mj-lt"/>
              </a:rPr>
              <a:t>HOST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 :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①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S/W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개발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전산설계서 제공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)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②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통신회선 확보 ③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HOST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이용기관 정보 통지서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첨부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1)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제출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>
              <a:lnSpc>
                <a:spcPct val="150000"/>
              </a:lnSpc>
              <a:buSzPct val="80000"/>
            </a:pPr>
            <a:r>
              <a:rPr lang="en-US" altLang="ko-KR" sz="1600">
                <a:solidFill>
                  <a:schemeClr val="tx1"/>
                </a:solidFill>
                <a:latin typeface="+mj-lt"/>
              </a:rPr>
              <a:t>              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④ 네트워크 구성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접속 테스트 ⑤ 파일 송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수신 테스트 ⑥ 실시일자 재협의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(2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주전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)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⑦ 서비스 실시 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0795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187224" y="981512"/>
            <a:ext cx="11345608" cy="5561901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이용요금 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기본서비스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794155" y="1142852"/>
            <a:ext cx="3912067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160197"/>
                </a:solidFill>
              </a:rPr>
              <a:t>기본서비스 </a:t>
            </a:r>
            <a:r>
              <a:rPr lang="en-US" altLang="ko-KR" b="1">
                <a:solidFill>
                  <a:srgbClr val="160197"/>
                </a:solidFill>
              </a:rPr>
              <a:t>– </a:t>
            </a:r>
            <a:r>
              <a:rPr lang="ko-KR" altLang="en-US" b="1">
                <a:solidFill>
                  <a:srgbClr val="160197"/>
                </a:solidFill>
              </a:rPr>
              <a:t>인터넷</a:t>
            </a:r>
            <a:r>
              <a:rPr lang="en-US" altLang="ko-KR" b="1">
                <a:solidFill>
                  <a:srgbClr val="160197"/>
                </a:solidFill>
              </a:rPr>
              <a:t>(e-GIRO) </a:t>
            </a:r>
            <a:r>
              <a:rPr lang="ko-KR" altLang="en-US" b="1">
                <a:solidFill>
                  <a:srgbClr val="160197"/>
                </a:solidFill>
              </a:rPr>
              <a:t>방식</a:t>
            </a:r>
          </a:p>
        </p:txBody>
      </p:sp>
      <p:graphicFrame>
        <p:nvGraphicFramePr>
          <p:cNvPr id="2" name="표 4">
            <a:extLst>
              <a:ext uri="{FF2B5EF4-FFF2-40B4-BE49-F238E27FC236}">
                <a16:creationId xmlns:a16="http://schemas.microsoft.com/office/drawing/2014/main" id="{8C432BC7-2A46-422A-95AF-96FC2C548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444326"/>
              </p:ext>
            </p:extLst>
          </p:nvPr>
        </p:nvGraphicFramePr>
        <p:xfrm>
          <a:off x="794157" y="1611769"/>
          <a:ext cx="7620003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0001">
                  <a:extLst>
                    <a:ext uri="{9D8B030D-6E8A-4147-A177-3AD203B41FA5}">
                      <a16:colId xmlns:a16="http://schemas.microsoft.com/office/drawing/2014/main" val="464272251"/>
                    </a:ext>
                  </a:extLst>
                </a:gridCol>
                <a:gridCol w="2540001">
                  <a:extLst>
                    <a:ext uri="{9D8B030D-6E8A-4147-A177-3AD203B41FA5}">
                      <a16:colId xmlns:a16="http://schemas.microsoft.com/office/drawing/2014/main" val="455313731"/>
                    </a:ext>
                  </a:extLst>
                </a:gridCol>
                <a:gridCol w="2540001">
                  <a:extLst>
                    <a:ext uri="{9D8B030D-6E8A-4147-A177-3AD203B41FA5}">
                      <a16:colId xmlns:a16="http://schemas.microsoft.com/office/drawing/2014/main" val="34884782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월 이용건수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금액 </a:t>
                      </a:r>
                      <a:r>
                        <a:rPr lang="en-US" altLang="ko-KR"/>
                        <a:t>/ </a:t>
                      </a:r>
                      <a:r>
                        <a:rPr lang="ko-KR" altLang="en-US"/>
                        <a:t>건당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379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기본요금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1 ~ 1,000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20,000</a:t>
                      </a:r>
                      <a:r>
                        <a:rPr lang="ko-KR" altLang="en-US"/>
                        <a:t>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586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누적 건당 추가 요금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1,001 ~ 4,000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@10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169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4,001 ~ 10,000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@6.5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486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10,001 ~ 30,000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@6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776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30,001 ~ 200,000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@4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5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200,001~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@1.5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1486924"/>
                  </a:ext>
                </a:extLst>
              </a:tr>
            </a:tbl>
          </a:graphicData>
        </a:graphic>
      </p:graphicFrame>
      <p:graphicFrame>
        <p:nvGraphicFramePr>
          <p:cNvPr id="16" name="표 4">
            <a:extLst>
              <a:ext uri="{FF2B5EF4-FFF2-40B4-BE49-F238E27FC236}">
                <a16:creationId xmlns:a16="http://schemas.microsoft.com/office/drawing/2014/main" id="{F20F613A-2D8E-4A85-9705-BDC9971C89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961429"/>
              </p:ext>
            </p:extLst>
          </p:nvPr>
        </p:nvGraphicFramePr>
        <p:xfrm>
          <a:off x="794156" y="4967218"/>
          <a:ext cx="7620003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0001">
                  <a:extLst>
                    <a:ext uri="{9D8B030D-6E8A-4147-A177-3AD203B41FA5}">
                      <a16:colId xmlns:a16="http://schemas.microsoft.com/office/drawing/2014/main" val="464272251"/>
                    </a:ext>
                  </a:extLst>
                </a:gridCol>
                <a:gridCol w="2540001">
                  <a:extLst>
                    <a:ext uri="{9D8B030D-6E8A-4147-A177-3AD203B41FA5}">
                      <a16:colId xmlns:a16="http://schemas.microsoft.com/office/drawing/2014/main" val="455313731"/>
                    </a:ext>
                  </a:extLst>
                </a:gridCol>
                <a:gridCol w="2540001">
                  <a:extLst>
                    <a:ext uri="{9D8B030D-6E8A-4147-A177-3AD203B41FA5}">
                      <a16:colId xmlns:a16="http://schemas.microsoft.com/office/drawing/2014/main" val="34884782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월 이용건수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금액 </a:t>
                      </a:r>
                      <a:r>
                        <a:rPr lang="en-US" altLang="ko-KR"/>
                        <a:t>/ </a:t>
                      </a:r>
                      <a:r>
                        <a:rPr lang="ko-KR" altLang="en-US"/>
                        <a:t>건당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379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기본요금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1 ~ 30,000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170,000</a:t>
                      </a:r>
                      <a:r>
                        <a:rPr lang="ko-KR" altLang="en-US"/>
                        <a:t>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586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누적 건당 추가 요금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30,001 ~ 200,000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@4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169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200,001 ~ 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@1.5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486024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39674578-8BF0-4F6D-8A65-12AFF829E190}"/>
              </a:ext>
            </a:extLst>
          </p:cNvPr>
          <p:cNvSpPr txBox="1"/>
          <p:nvPr/>
        </p:nvSpPr>
        <p:spPr>
          <a:xfrm>
            <a:off x="794156" y="4491900"/>
            <a:ext cx="3912067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rgbClr val="160197"/>
                </a:solidFill>
              </a:rPr>
              <a:t> 기본서비스 </a:t>
            </a:r>
            <a:r>
              <a:rPr lang="en-US" altLang="ko-KR" b="1">
                <a:solidFill>
                  <a:srgbClr val="160197"/>
                </a:solidFill>
              </a:rPr>
              <a:t>– HOST </a:t>
            </a:r>
            <a:r>
              <a:rPr lang="ko-KR" altLang="en-US" b="1">
                <a:solidFill>
                  <a:srgbClr val="160197"/>
                </a:solidFill>
              </a:rPr>
              <a:t>방식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D24C40-A56B-4CE7-8B11-35F90392303C}"/>
              </a:ext>
            </a:extLst>
          </p:cNvPr>
          <p:cNvSpPr txBox="1"/>
          <p:nvPr/>
        </p:nvSpPr>
        <p:spPr>
          <a:xfrm>
            <a:off x="8539993" y="2136482"/>
            <a:ext cx="3087147" cy="3386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인터넷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(e-GIRO)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으로 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대량지급 업무만 이용하면 기본요금이 월 </a:t>
            </a: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4,000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건</a:t>
            </a: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/20,000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원으로 적용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됩니다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자동이체 출금의뢰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.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출금결과 송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.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수신이 없고 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월 이용건수가 </a:t>
            </a: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30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건 미만이면 기본요금이 면제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됩니다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.(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대량지급만 이용 시 제외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부가서비스 </a:t>
            </a: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OCR REJECT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장표 입력 반환 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: </a:t>
            </a: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40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원</a:t>
            </a: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/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건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(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전송건수는 정상장표 전송건수에 합산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)</a:t>
            </a:r>
            <a:endParaRPr lang="ko-KR" altLang="en-US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9678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187224" y="1095447"/>
            <a:ext cx="11345608" cy="5171130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이용요금 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부과서비스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785765" y="1335799"/>
            <a:ext cx="5505977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160197"/>
                </a:solidFill>
              </a:rPr>
              <a:t>자동이체 신청 실시간등록서비스</a:t>
            </a:r>
            <a:r>
              <a:rPr lang="en-US" altLang="ko-KR" b="1">
                <a:solidFill>
                  <a:srgbClr val="160197"/>
                </a:solidFill>
              </a:rPr>
              <a:t>(HOST·</a:t>
            </a:r>
            <a:r>
              <a:rPr lang="ko-KR" altLang="en-US" b="1">
                <a:solidFill>
                  <a:srgbClr val="160197"/>
                </a:solidFill>
              </a:rPr>
              <a:t>별도계약</a:t>
            </a:r>
            <a:r>
              <a:rPr lang="en-US" altLang="ko-KR" b="1">
                <a:solidFill>
                  <a:srgbClr val="160197"/>
                </a:solidFill>
              </a:rPr>
              <a:t>)</a:t>
            </a:r>
            <a:endParaRPr lang="ko-KR" altLang="en-US" b="1">
              <a:solidFill>
                <a:srgbClr val="160197"/>
              </a:solidFill>
            </a:endParaRPr>
          </a:p>
        </p:txBody>
      </p:sp>
      <p:graphicFrame>
        <p:nvGraphicFramePr>
          <p:cNvPr id="2" name="표 4">
            <a:extLst>
              <a:ext uri="{FF2B5EF4-FFF2-40B4-BE49-F238E27FC236}">
                <a16:creationId xmlns:a16="http://schemas.microsoft.com/office/drawing/2014/main" id="{8C432BC7-2A46-422A-95AF-96FC2C548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092693"/>
              </p:ext>
            </p:extLst>
          </p:nvPr>
        </p:nvGraphicFramePr>
        <p:xfrm>
          <a:off x="785768" y="1804716"/>
          <a:ext cx="7620003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551">
                  <a:extLst>
                    <a:ext uri="{9D8B030D-6E8A-4147-A177-3AD203B41FA5}">
                      <a16:colId xmlns:a16="http://schemas.microsoft.com/office/drawing/2014/main" val="464272251"/>
                    </a:ext>
                  </a:extLst>
                </a:gridCol>
                <a:gridCol w="2451451">
                  <a:extLst>
                    <a:ext uri="{9D8B030D-6E8A-4147-A177-3AD203B41FA5}">
                      <a16:colId xmlns:a16="http://schemas.microsoft.com/office/drawing/2014/main" val="455313731"/>
                    </a:ext>
                  </a:extLst>
                </a:gridCol>
                <a:gridCol w="2540001">
                  <a:extLst>
                    <a:ext uri="{9D8B030D-6E8A-4147-A177-3AD203B41FA5}">
                      <a16:colId xmlns:a16="http://schemas.microsoft.com/office/drawing/2014/main" val="34884782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월 이용건수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/>
                        <a:t>금액 </a:t>
                      </a:r>
                      <a:r>
                        <a:rPr lang="en-US" altLang="ko-KR"/>
                        <a:t>/ </a:t>
                      </a:r>
                      <a:r>
                        <a:rPr lang="ko-KR" altLang="en-US"/>
                        <a:t>건당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379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기본요금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1 ~ 500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60,000</a:t>
                      </a:r>
                      <a:r>
                        <a:rPr lang="ko-KR" altLang="en-US"/>
                        <a:t>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586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/>
                        <a:t>누적 건당 추가 요금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501 ~ 4,000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@110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169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4,001 ~ 10,000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@100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486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10,001 ~ 20,000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@90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3776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20,001 ~ 200,000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@70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25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200,001 ~ 500,000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@50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1486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500,001 ~</a:t>
                      </a: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/>
                        <a:t>@30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354587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5F00F22-6309-46FD-BE0F-D5CE9AC41657}"/>
              </a:ext>
            </a:extLst>
          </p:cNvPr>
          <p:cNvSpPr txBox="1"/>
          <p:nvPr/>
        </p:nvSpPr>
        <p:spPr>
          <a:xfrm>
            <a:off x="785766" y="4989456"/>
            <a:ext cx="762000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</a:rPr>
              <a:t>이용실적이 없는 경우 기본요금을 과금하지 아니함</a:t>
            </a:r>
            <a:endParaRPr lang="en-US" altLang="ko-KR" sz="140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</a:rPr>
              <a:t>신규</a:t>
            </a:r>
            <a:r>
              <a:rPr lang="en-US" altLang="ko-KR" sz="140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</a:rPr>
              <a:t>변경 등록건수</a:t>
            </a:r>
            <a:r>
              <a:rPr lang="en-US" altLang="ko-KR" sz="1400" b="1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ko-KR" altLang="en-US" sz="1400" b="1">
                <a:solidFill>
                  <a:schemeClr val="accent1">
                    <a:lumMod val="75000"/>
                  </a:schemeClr>
                </a:solidFill>
              </a:rPr>
              <a:t>해지 제외</a:t>
            </a:r>
            <a:r>
              <a:rPr lang="en-US" altLang="ko-KR" sz="1400" b="1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</a:rPr>
              <a:t>및 계좌조회 이용건수</a:t>
            </a:r>
          </a:p>
        </p:txBody>
      </p:sp>
    </p:spTree>
    <p:extLst>
      <p:ext uri="{BB962C8B-B14F-4D97-AF65-F5344CB8AC3E}">
        <p14:creationId xmlns:p14="http://schemas.microsoft.com/office/powerpoint/2010/main" val="2461955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204002" y="1003168"/>
            <a:ext cx="11345608" cy="5548634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이용요금 산정 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2" name="표 4">
            <a:extLst>
              <a:ext uri="{FF2B5EF4-FFF2-40B4-BE49-F238E27FC236}">
                <a16:creationId xmlns:a16="http://schemas.microsoft.com/office/drawing/2014/main" id="{8C432BC7-2A46-422A-95AF-96FC2C548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456706"/>
              </p:ext>
            </p:extLst>
          </p:nvPr>
        </p:nvGraphicFramePr>
        <p:xfrm>
          <a:off x="794154" y="1613685"/>
          <a:ext cx="7863284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472">
                  <a:extLst>
                    <a:ext uri="{9D8B030D-6E8A-4147-A177-3AD203B41FA5}">
                      <a16:colId xmlns:a16="http://schemas.microsoft.com/office/drawing/2014/main" val="464272251"/>
                    </a:ext>
                  </a:extLst>
                </a:gridCol>
                <a:gridCol w="1773650">
                  <a:extLst>
                    <a:ext uri="{9D8B030D-6E8A-4147-A177-3AD203B41FA5}">
                      <a16:colId xmlns:a16="http://schemas.microsoft.com/office/drawing/2014/main" val="455313731"/>
                    </a:ext>
                  </a:extLst>
                </a:gridCol>
                <a:gridCol w="3377162">
                  <a:extLst>
                    <a:ext uri="{9D8B030D-6E8A-4147-A177-3AD203B41FA5}">
                      <a16:colId xmlns:a16="http://schemas.microsoft.com/office/drawing/2014/main" val="3488478245"/>
                    </a:ext>
                  </a:extLst>
                </a:gridCol>
              </a:tblGrid>
              <a:tr h="279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이용건수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건당 전송료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이용요금</a:t>
                      </a:r>
                      <a:r>
                        <a:rPr lang="en-US" altLang="ko-KR" sz="1400"/>
                        <a:t>(VAT</a:t>
                      </a:r>
                      <a:r>
                        <a:rPr lang="ko-KR" altLang="en-US" sz="1400"/>
                        <a:t>별도</a:t>
                      </a:r>
                      <a:r>
                        <a:rPr lang="en-US" altLang="ko-KR" sz="1400"/>
                        <a:t>)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79611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 ~     1,000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/>
                        <a:t>       기본요금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20,000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4586611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1,001 ~     4,000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   @10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3,000 × @10 = 30,000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169774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4,001 ~    10,000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   @6.5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6,000 × @6.5 = 39,000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1486024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10,001 ~    30,000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   @6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20,000 × @6 = 120,000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3776890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30,001 ~  200,000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   @4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170,000 × @4 = 680,000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258180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200,001 ~  500,000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   @1.5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300,000 × @1.5 = 450,000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486924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/>
                        <a:t>합    계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1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1"/>
                        <a:t>1,339,000</a:t>
                      </a:r>
                      <a:r>
                        <a:rPr lang="ko-KR" altLang="en-US" sz="1400" b="1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5458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D91D370-3E4B-4A30-99F4-668E7D3C9426}"/>
              </a:ext>
            </a:extLst>
          </p:cNvPr>
          <p:cNvSpPr txBox="1"/>
          <p:nvPr/>
        </p:nvSpPr>
        <p:spPr>
          <a:xfrm>
            <a:off x="794154" y="1142852"/>
            <a:ext cx="7863285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600" b="1">
                <a:solidFill>
                  <a:srgbClr val="160197"/>
                </a:solidFill>
              </a:rPr>
              <a:t>인터넷</a:t>
            </a:r>
            <a:r>
              <a:rPr lang="en-US" altLang="ko-KR" sz="1600" b="1">
                <a:solidFill>
                  <a:srgbClr val="160197"/>
                </a:solidFill>
              </a:rPr>
              <a:t>(e-GIRO) </a:t>
            </a:r>
            <a:r>
              <a:rPr lang="ko-KR" altLang="en-US" sz="1600" b="1">
                <a:solidFill>
                  <a:srgbClr val="160197"/>
                </a:solidFill>
              </a:rPr>
              <a:t>방식 이용기관 </a:t>
            </a:r>
            <a:r>
              <a:rPr lang="en-US" altLang="ko-KR" sz="1600" b="1">
                <a:solidFill>
                  <a:srgbClr val="160197"/>
                </a:solidFill>
              </a:rPr>
              <a:t>(</a:t>
            </a:r>
            <a:r>
              <a:rPr lang="ko-KR" altLang="en-US" sz="1600" b="1">
                <a:solidFill>
                  <a:srgbClr val="160197"/>
                </a:solidFill>
              </a:rPr>
              <a:t>월 </a:t>
            </a:r>
            <a:r>
              <a:rPr lang="en-US" altLang="ko-KR" sz="1600" b="1">
                <a:solidFill>
                  <a:srgbClr val="160197"/>
                </a:solidFill>
              </a:rPr>
              <a:t>500,000</a:t>
            </a:r>
            <a:r>
              <a:rPr lang="ko-KR" altLang="en-US" sz="1600" b="1">
                <a:solidFill>
                  <a:srgbClr val="160197"/>
                </a:solidFill>
              </a:rPr>
              <a:t>건 이용 시</a:t>
            </a:r>
            <a:r>
              <a:rPr lang="en-US" altLang="ko-KR" sz="1600" b="1">
                <a:solidFill>
                  <a:srgbClr val="160197"/>
                </a:solidFill>
              </a:rPr>
              <a:t>)</a:t>
            </a:r>
            <a:endParaRPr lang="ko-KR" altLang="en-US" sz="1600" b="1">
              <a:solidFill>
                <a:srgbClr val="160197"/>
              </a:solidFill>
            </a:endParaRPr>
          </a:p>
        </p:txBody>
      </p:sp>
      <p:graphicFrame>
        <p:nvGraphicFramePr>
          <p:cNvPr id="9" name="표 4">
            <a:extLst>
              <a:ext uri="{FF2B5EF4-FFF2-40B4-BE49-F238E27FC236}">
                <a16:creationId xmlns:a16="http://schemas.microsoft.com/office/drawing/2014/main" id="{F4152998-C3C6-44E5-AC8D-6E9B946652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478644"/>
              </p:ext>
            </p:extLst>
          </p:nvPr>
        </p:nvGraphicFramePr>
        <p:xfrm>
          <a:off x="794154" y="4785821"/>
          <a:ext cx="7863284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472">
                  <a:extLst>
                    <a:ext uri="{9D8B030D-6E8A-4147-A177-3AD203B41FA5}">
                      <a16:colId xmlns:a16="http://schemas.microsoft.com/office/drawing/2014/main" val="464272251"/>
                    </a:ext>
                  </a:extLst>
                </a:gridCol>
                <a:gridCol w="1773650">
                  <a:extLst>
                    <a:ext uri="{9D8B030D-6E8A-4147-A177-3AD203B41FA5}">
                      <a16:colId xmlns:a16="http://schemas.microsoft.com/office/drawing/2014/main" val="455313731"/>
                    </a:ext>
                  </a:extLst>
                </a:gridCol>
                <a:gridCol w="3377162">
                  <a:extLst>
                    <a:ext uri="{9D8B030D-6E8A-4147-A177-3AD203B41FA5}">
                      <a16:colId xmlns:a16="http://schemas.microsoft.com/office/drawing/2014/main" val="3488478245"/>
                    </a:ext>
                  </a:extLst>
                </a:gridCol>
              </a:tblGrid>
              <a:tr h="279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이용건수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건당 전송료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이용요금</a:t>
                      </a:r>
                      <a:r>
                        <a:rPr lang="en-US" altLang="ko-KR" sz="1400"/>
                        <a:t>(VAT</a:t>
                      </a:r>
                      <a:r>
                        <a:rPr lang="ko-KR" altLang="en-US" sz="1400"/>
                        <a:t>별도</a:t>
                      </a:r>
                      <a:r>
                        <a:rPr lang="en-US" altLang="ko-KR" sz="1400"/>
                        <a:t>)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79611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 ~     30,000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/>
                        <a:t>       기본요금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170,000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4586611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30,001 ~   200,000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   @4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170,000 × @4 = 680,000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169774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200,001 ~   500,000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   @1.5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300,000 × @1.5 = 450,000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1486024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/>
                        <a:t>합    계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1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1"/>
                        <a:t>1,300,000</a:t>
                      </a:r>
                      <a:r>
                        <a:rPr lang="ko-KR" altLang="en-US" sz="1400" b="1"/>
                        <a:t>원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5458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ABBD12D-489F-45BD-9D68-0B1C5559B71E}"/>
              </a:ext>
            </a:extLst>
          </p:cNvPr>
          <p:cNvSpPr txBox="1"/>
          <p:nvPr/>
        </p:nvSpPr>
        <p:spPr>
          <a:xfrm>
            <a:off x="794154" y="4314988"/>
            <a:ext cx="7863285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b="1">
                <a:solidFill>
                  <a:srgbClr val="160197"/>
                </a:solidFill>
              </a:rPr>
              <a:t>HOST </a:t>
            </a:r>
            <a:r>
              <a:rPr lang="ko-KR" altLang="en-US" sz="1600" b="1">
                <a:solidFill>
                  <a:srgbClr val="160197"/>
                </a:solidFill>
              </a:rPr>
              <a:t>이용기관 </a:t>
            </a:r>
            <a:r>
              <a:rPr lang="en-US" altLang="ko-KR" sz="1600" b="1">
                <a:solidFill>
                  <a:srgbClr val="160197"/>
                </a:solidFill>
              </a:rPr>
              <a:t>(</a:t>
            </a:r>
            <a:r>
              <a:rPr lang="ko-KR" altLang="en-US" sz="1600" b="1">
                <a:solidFill>
                  <a:srgbClr val="160197"/>
                </a:solidFill>
              </a:rPr>
              <a:t>월 </a:t>
            </a:r>
            <a:r>
              <a:rPr lang="en-US" altLang="ko-KR" sz="1600" b="1">
                <a:solidFill>
                  <a:srgbClr val="160197"/>
                </a:solidFill>
              </a:rPr>
              <a:t>500,000</a:t>
            </a:r>
            <a:r>
              <a:rPr lang="ko-KR" altLang="en-US" sz="1600" b="1">
                <a:solidFill>
                  <a:srgbClr val="160197"/>
                </a:solidFill>
              </a:rPr>
              <a:t>건 이용 시</a:t>
            </a:r>
            <a:r>
              <a:rPr lang="en-US" altLang="ko-KR" sz="1600" b="1">
                <a:solidFill>
                  <a:srgbClr val="160197"/>
                </a:solidFill>
              </a:rPr>
              <a:t>)</a:t>
            </a:r>
            <a:endParaRPr lang="ko-KR" altLang="en-US" sz="1600" b="1">
              <a:solidFill>
                <a:srgbClr val="1601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70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204002" y="1003168"/>
            <a:ext cx="11345608" cy="5548634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이용요금 산정 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2" name="표 4">
            <a:extLst>
              <a:ext uri="{FF2B5EF4-FFF2-40B4-BE49-F238E27FC236}">
                <a16:creationId xmlns:a16="http://schemas.microsoft.com/office/drawing/2014/main" id="{8C432BC7-2A46-422A-95AF-96FC2C548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100042"/>
              </p:ext>
            </p:extLst>
          </p:nvPr>
        </p:nvGraphicFramePr>
        <p:xfrm>
          <a:off x="794155" y="1613685"/>
          <a:ext cx="6294540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1327">
                  <a:extLst>
                    <a:ext uri="{9D8B030D-6E8A-4147-A177-3AD203B41FA5}">
                      <a16:colId xmlns:a16="http://schemas.microsoft.com/office/drawing/2014/main" val="464272251"/>
                    </a:ext>
                  </a:extLst>
                </a:gridCol>
                <a:gridCol w="1419803">
                  <a:extLst>
                    <a:ext uri="{9D8B030D-6E8A-4147-A177-3AD203B41FA5}">
                      <a16:colId xmlns:a16="http://schemas.microsoft.com/office/drawing/2014/main" val="455313731"/>
                    </a:ext>
                  </a:extLst>
                </a:gridCol>
                <a:gridCol w="2703410">
                  <a:extLst>
                    <a:ext uri="{9D8B030D-6E8A-4147-A177-3AD203B41FA5}">
                      <a16:colId xmlns:a16="http://schemas.microsoft.com/office/drawing/2014/main" val="3488478245"/>
                    </a:ext>
                  </a:extLst>
                </a:gridCol>
              </a:tblGrid>
              <a:tr h="279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이용건수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건당 전송료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이용요금</a:t>
                      </a:r>
                      <a:r>
                        <a:rPr lang="en-US" altLang="ko-KR" sz="1400"/>
                        <a:t>(VAT</a:t>
                      </a:r>
                      <a:r>
                        <a:rPr lang="ko-KR" altLang="en-US" sz="1400"/>
                        <a:t>별도</a:t>
                      </a:r>
                      <a:r>
                        <a:rPr lang="en-US" altLang="ko-KR" sz="1400"/>
                        <a:t>)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79611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 ~     500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/>
                        <a:t>    기본요금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60,000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4586611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501 ~   4,000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@110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3,500 × @110 = 385,000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169774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4,001 ~  10,000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/>
                        <a:t>      @100</a:t>
                      </a:r>
                      <a:endParaRPr lang="ko-KR" altLang="en-US" sz="140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/>
                        <a:t>1,000 × @100 = 100,000</a:t>
                      </a:r>
                      <a:r>
                        <a:rPr lang="ko-KR" altLang="en-US" sz="1400"/>
                        <a:t>원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1486024"/>
                  </a:ext>
                </a:extLst>
              </a:tr>
              <a:tr h="27984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/>
                        <a:t>합    계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1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1"/>
                        <a:t>545,000</a:t>
                      </a:r>
                      <a:r>
                        <a:rPr lang="ko-KR" altLang="en-US" sz="1400" b="1"/>
                        <a:t>원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5458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D91D370-3E4B-4A30-99F4-668E7D3C9426}"/>
              </a:ext>
            </a:extLst>
          </p:cNvPr>
          <p:cNvSpPr txBox="1"/>
          <p:nvPr/>
        </p:nvSpPr>
        <p:spPr>
          <a:xfrm>
            <a:off x="794155" y="1142852"/>
            <a:ext cx="629454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1600" b="1">
                <a:solidFill>
                  <a:srgbClr val="160197"/>
                </a:solidFill>
              </a:rPr>
              <a:t>자동이체 신청 실시간등록서비스 이용기관 </a:t>
            </a:r>
            <a:r>
              <a:rPr lang="en-US" altLang="ko-KR" sz="1600" b="1">
                <a:solidFill>
                  <a:srgbClr val="160197"/>
                </a:solidFill>
              </a:rPr>
              <a:t>(</a:t>
            </a:r>
            <a:r>
              <a:rPr lang="ko-KR" altLang="en-US" sz="1600" b="1">
                <a:solidFill>
                  <a:srgbClr val="160197"/>
                </a:solidFill>
              </a:rPr>
              <a:t>월 </a:t>
            </a:r>
            <a:r>
              <a:rPr lang="en-US" altLang="ko-KR" sz="1600" b="1">
                <a:solidFill>
                  <a:srgbClr val="160197"/>
                </a:solidFill>
              </a:rPr>
              <a:t>5,000</a:t>
            </a:r>
            <a:r>
              <a:rPr lang="ko-KR" altLang="en-US" sz="1600" b="1">
                <a:solidFill>
                  <a:srgbClr val="160197"/>
                </a:solidFill>
              </a:rPr>
              <a:t>건 이용 시</a:t>
            </a:r>
            <a:r>
              <a:rPr lang="en-US" altLang="ko-KR" sz="1600" b="1">
                <a:solidFill>
                  <a:srgbClr val="160197"/>
                </a:solidFill>
              </a:rPr>
              <a:t>)</a:t>
            </a:r>
            <a:endParaRPr lang="ko-KR" altLang="en-US" sz="1600" b="1">
              <a:solidFill>
                <a:srgbClr val="16019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359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187224" y="1095446"/>
            <a:ext cx="11345608" cy="5537995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이용요금 산정 및 부과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718654" y="1254998"/>
            <a:ext cx="2334939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rgbClr val="160197"/>
                </a:solidFill>
              </a:rPr>
              <a:t>요금 부과 산정 방식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BD5BA235-8427-44D4-93F1-F5A27F55A402}"/>
              </a:ext>
            </a:extLst>
          </p:cNvPr>
          <p:cNvSpPr/>
          <p:nvPr/>
        </p:nvSpPr>
        <p:spPr>
          <a:xfrm>
            <a:off x="659168" y="1755585"/>
            <a:ext cx="10511469" cy="153016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</a:rPr>
              <a:t>서비스 개시월은 무료</a:t>
            </a:r>
            <a:r>
              <a:rPr lang="en-US" altLang="ko-KR" sz="1600">
                <a:solidFill>
                  <a:schemeClr val="tx1"/>
                </a:solidFill>
              </a:rPr>
              <a:t>*</a:t>
            </a:r>
            <a:r>
              <a:rPr lang="ko-KR" altLang="en-US" sz="1600">
                <a:solidFill>
                  <a:schemeClr val="tx1"/>
                </a:solidFill>
              </a:rPr>
              <a:t>이고</a:t>
            </a:r>
            <a:r>
              <a:rPr lang="en-US" altLang="ko-KR" sz="1600">
                <a:solidFill>
                  <a:schemeClr val="tx1"/>
                </a:solidFill>
              </a:rPr>
              <a:t>, </a:t>
            </a:r>
            <a:r>
              <a:rPr lang="ko-KR" altLang="en-US" sz="1600">
                <a:solidFill>
                  <a:schemeClr val="tx1"/>
                </a:solidFill>
              </a:rPr>
              <a:t>개시 익월부터 부과 </a:t>
            </a:r>
            <a:r>
              <a:rPr lang="en-US" altLang="ko-KR" sz="1600">
                <a:solidFill>
                  <a:schemeClr val="tx1"/>
                </a:solidFill>
              </a:rPr>
              <a:t>(</a:t>
            </a:r>
            <a:r>
              <a:rPr lang="ko-KR" altLang="en-US" sz="1600">
                <a:solidFill>
                  <a:schemeClr val="tx1"/>
                </a:solidFill>
              </a:rPr>
              <a:t>단</a:t>
            </a:r>
            <a:r>
              <a:rPr lang="en-US" altLang="ko-KR" sz="1600">
                <a:solidFill>
                  <a:schemeClr val="tx1"/>
                </a:solidFill>
              </a:rPr>
              <a:t>, HOST </a:t>
            </a:r>
            <a:r>
              <a:rPr lang="ko-KR" altLang="en-US" sz="1600">
                <a:solidFill>
                  <a:schemeClr val="tx1"/>
                </a:solidFill>
              </a:rPr>
              <a:t>기관의 입력변환 건수는 개시월에도 부과</a:t>
            </a:r>
            <a:r>
              <a:rPr lang="en-US" altLang="ko-KR" sz="1600">
                <a:solidFill>
                  <a:schemeClr val="tx1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이용건수는 결제원 시스템에서 송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수신 된 건수를 기준으로 계산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>
              <a:lnSpc>
                <a:spcPct val="150000"/>
              </a:lnSpc>
              <a:buSzPct val="80000"/>
            </a:pPr>
            <a:r>
              <a:rPr lang="ko-KR" altLang="en-US" sz="1200">
                <a:solidFill>
                  <a:schemeClr val="tx1"/>
                </a:solidFill>
                <a:latin typeface="+mj-lt"/>
              </a:rPr>
              <a:t>       예시</a:t>
            </a:r>
            <a:r>
              <a:rPr lang="en-US" altLang="ko-KR" sz="1200">
                <a:solidFill>
                  <a:schemeClr val="tx1"/>
                </a:solidFill>
                <a:latin typeface="+mj-lt"/>
              </a:rPr>
              <a:t>) </a:t>
            </a:r>
            <a:r>
              <a:rPr lang="ko-KR" altLang="en-US" sz="1200">
                <a:solidFill>
                  <a:schemeClr val="tx1"/>
                </a:solidFill>
                <a:latin typeface="+mj-lt"/>
              </a:rPr>
              <a:t>자동이체 청구건수가 </a:t>
            </a:r>
            <a:r>
              <a:rPr lang="en-US" altLang="ko-KR" sz="1200">
                <a:solidFill>
                  <a:schemeClr val="tx1"/>
                </a:solidFill>
                <a:latin typeface="+mj-lt"/>
              </a:rPr>
              <a:t>1,000</a:t>
            </a:r>
            <a:r>
              <a:rPr lang="ko-KR" altLang="en-US" sz="1200">
                <a:solidFill>
                  <a:schemeClr val="tx1"/>
                </a:solidFill>
                <a:latin typeface="+mj-lt"/>
              </a:rPr>
              <a:t>건이고 그 중 </a:t>
            </a:r>
            <a:r>
              <a:rPr lang="en-US" altLang="ko-KR" sz="1200">
                <a:solidFill>
                  <a:schemeClr val="tx1"/>
                </a:solidFill>
                <a:latin typeface="+mj-lt"/>
              </a:rPr>
              <a:t>100</a:t>
            </a:r>
            <a:r>
              <a:rPr lang="ko-KR" altLang="en-US" sz="1200">
                <a:solidFill>
                  <a:schemeClr val="tx1"/>
                </a:solidFill>
                <a:latin typeface="+mj-lt"/>
              </a:rPr>
              <a:t>건이 불능분인 경우 → </a:t>
            </a:r>
            <a:r>
              <a:rPr lang="en-US" altLang="ko-KR" sz="1200">
                <a:solidFill>
                  <a:schemeClr val="tx1"/>
                </a:solidFill>
                <a:latin typeface="+mj-lt"/>
              </a:rPr>
              <a:t>1,100</a:t>
            </a:r>
            <a:r>
              <a:rPr lang="ko-KR" altLang="en-US" sz="1200">
                <a:solidFill>
                  <a:schemeClr val="tx1"/>
                </a:solidFill>
                <a:latin typeface="+mj-lt"/>
              </a:rPr>
              <a:t>건으로 계산</a:t>
            </a:r>
            <a:endParaRPr lang="en-US" altLang="ko-KR" sz="1200">
              <a:solidFill>
                <a:schemeClr val="tx1"/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en-US" altLang="ko-KR" sz="1600">
                <a:solidFill>
                  <a:schemeClr val="tx1"/>
                </a:solidFill>
                <a:latin typeface="+mj-lt"/>
              </a:rPr>
              <a:t>10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건 미만 건수와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100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원 미만 금액은 절사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22F61-1D8A-44C6-87C6-221522F2471D}"/>
              </a:ext>
            </a:extLst>
          </p:cNvPr>
          <p:cNvSpPr txBox="1"/>
          <p:nvPr/>
        </p:nvSpPr>
        <p:spPr>
          <a:xfrm>
            <a:off x="718654" y="3679777"/>
            <a:ext cx="3668788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rgbClr val="160197"/>
                </a:solidFill>
              </a:rPr>
              <a:t>요금 납부 및 세금계산서 확인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497DF2AC-5FAC-4E83-9DD4-B31DB4983889}"/>
              </a:ext>
            </a:extLst>
          </p:cNvPr>
          <p:cNvSpPr/>
          <p:nvPr/>
        </p:nvSpPr>
        <p:spPr>
          <a:xfrm>
            <a:off x="659168" y="4140560"/>
            <a:ext cx="10511469" cy="207234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en-US" altLang="ko-KR" sz="1600">
                <a:solidFill>
                  <a:schemeClr val="tx1"/>
                </a:solidFill>
              </a:rPr>
              <a:t>CMS </a:t>
            </a:r>
            <a:r>
              <a:rPr lang="ko-KR" altLang="en-US" sz="1600">
                <a:solidFill>
                  <a:schemeClr val="tx1"/>
                </a:solidFill>
              </a:rPr>
              <a:t>출금이체를 통한 </a:t>
            </a:r>
            <a:r>
              <a:rPr lang="ko-KR" altLang="en-US" sz="1600" b="1">
                <a:solidFill>
                  <a:srgbClr val="0066FF"/>
                </a:solidFill>
              </a:rPr>
              <a:t>자동납부 </a:t>
            </a:r>
            <a:r>
              <a:rPr lang="en-US" altLang="ko-KR" sz="1600" b="1">
                <a:solidFill>
                  <a:srgbClr val="0066FF"/>
                </a:solidFill>
              </a:rPr>
              <a:t>/ </a:t>
            </a:r>
            <a:r>
              <a:rPr lang="ko-KR" altLang="en-US" sz="1600" b="1">
                <a:solidFill>
                  <a:srgbClr val="0066FF"/>
                </a:solidFill>
              </a:rPr>
              <a:t>납기일</a:t>
            </a:r>
            <a:r>
              <a:rPr lang="en-US" altLang="ko-KR" sz="1600" b="1">
                <a:solidFill>
                  <a:srgbClr val="0066FF"/>
                </a:solidFill>
              </a:rPr>
              <a:t>(</a:t>
            </a:r>
            <a:r>
              <a:rPr lang="ko-KR" altLang="en-US" sz="1600" b="1">
                <a:solidFill>
                  <a:srgbClr val="0066FF"/>
                </a:solidFill>
              </a:rPr>
              <a:t>출금일</a:t>
            </a:r>
            <a:r>
              <a:rPr lang="en-US" altLang="ko-KR" sz="1600" b="1">
                <a:solidFill>
                  <a:srgbClr val="0066FF"/>
                </a:solidFill>
              </a:rPr>
              <a:t>)</a:t>
            </a:r>
            <a:r>
              <a:rPr lang="ko-KR" altLang="en-US" sz="1600" b="1">
                <a:solidFill>
                  <a:srgbClr val="0066FF"/>
                </a:solidFill>
              </a:rPr>
              <a:t>은 매월 </a:t>
            </a:r>
            <a:r>
              <a:rPr lang="en-US" altLang="ko-KR" sz="1600" b="1">
                <a:solidFill>
                  <a:srgbClr val="0066FF"/>
                </a:solidFill>
              </a:rPr>
              <a:t>15</a:t>
            </a:r>
            <a:r>
              <a:rPr lang="ko-KR" altLang="en-US" sz="1600" b="1">
                <a:solidFill>
                  <a:srgbClr val="0066FF"/>
                </a:solidFill>
              </a:rPr>
              <a:t>일</a:t>
            </a:r>
            <a:r>
              <a:rPr lang="ko-KR" altLang="en-US" sz="1600" b="1">
                <a:solidFill>
                  <a:schemeClr val="tx1"/>
                </a:solidFill>
              </a:rPr>
              <a:t> </a:t>
            </a:r>
            <a:r>
              <a:rPr lang="en-US" altLang="ko-KR" sz="1600">
                <a:solidFill>
                  <a:schemeClr val="tx1"/>
                </a:solidFill>
              </a:rPr>
              <a:t>(</a:t>
            </a:r>
            <a:r>
              <a:rPr lang="ko-KR" altLang="en-US" sz="1600">
                <a:solidFill>
                  <a:schemeClr val="tx1"/>
                </a:solidFill>
              </a:rPr>
              <a:t>공휴일이면 다음 영업일</a:t>
            </a:r>
            <a:r>
              <a:rPr lang="en-US" altLang="ko-KR" sz="1600">
                <a:solidFill>
                  <a:schemeClr val="tx1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</a:rPr>
              <a:t>잔액부족 등으로 미출금되면 매월</a:t>
            </a:r>
            <a:r>
              <a:rPr lang="en-US" altLang="ko-KR" sz="1600">
                <a:solidFill>
                  <a:schemeClr val="tx1"/>
                </a:solidFill>
              </a:rPr>
              <a:t>20</a:t>
            </a:r>
            <a:r>
              <a:rPr lang="ko-KR" altLang="en-US" sz="1600">
                <a:solidFill>
                  <a:schemeClr val="tx1"/>
                </a:solidFill>
              </a:rPr>
              <a:t>일</a:t>
            </a:r>
            <a:r>
              <a:rPr lang="en-US" altLang="ko-KR" sz="1600">
                <a:solidFill>
                  <a:schemeClr val="tx1"/>
                </a:solidFill>
              </a:rPr>
              <a:t>, 25</a:t>
            </a:r>
            <a:r>
              <a:rPr lang="ko-KR" altLang="en-US" sz="1600">
                <a:solidFill>
                  <a:schemeClr val="tx1"/>
                </a:solidFill>
              </a:rPr>
              <a:t>일에 추가 출금</a:t>
            </a:r>
            <a:endParaRPr lang="en-US" altLang="ko-KR" sz="160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</a:rPr>
              <a:t>전자세금계산서는 매월 초 </a:t>
            </a:r>
            <a:r>
              <a:rPr lang="en-US" altLang="ko-KR" sz="1600">
                <a:solidFill>
                  <a:schemeClr val="tx1"/>
                </a:solidFill>
              </a:rPr>
              <a:t>3</a:t>
            </a:r>
            <a:r>
              <a:rPr lang="ko-KR" altLang="en-US" sz="1600">
                <a:solidFill>
                  <a:schemeClr val="tx1"/>
                </a:solidFill>
              </a:rPr>
              <a:t>영업일에 발급되며</a:t>
            </a:r>
            <a:r>
              <a:rPr lang="en-US" altLang="ko-KR" sz="1600">
                <a:solidFill>
                  <a:schemeClr val="tx1"/>
                </a:solidFill>
              </a:rPr>
              <a:t>, </a:t>
            </a:r>
            <a:r>
              <a:rPr lang="ko-KR" altLang="en-US" sz="1600">
                <a:solidFill>
                  <a:schemeClr val="tx1"/>
                </a:solidFill>
              </a:rPr>
              <a:t>결제원에 등록된 요금담당자의 </a:t>
            </a:r>
            <a:r>
              <a:rPr lang="en-US" altLang="ko-KR" sz="1600">
                <a:solidFill>
                  <a:schemeClr val="tx1"/>
                </a:solidFill>
              </a:rPr>
              <a:t>e-mail</a:t>
            </a:r>
            <a:r>
              <a:rPr lang="ko-KR" altLang="en-US" sz="1600">
                <a:solidFill>
                  <a:schemeClr val="tx1"/>
                </a:solidFill>
              </a:rPr>
              <a:t>로 청구서 발송</a:t>
            </a:r>
            <a:endParaRPr lang="en-US" altLang="ko-KR" sz="160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청구서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세금계산서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영수증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송수신내역은 </a:t>
            </a:r>
            <a:r>
              <a:rPr lang="ko-KR" altLang="en-US" sz="1600" b="1">
                <a:solidFill>
                  <a:srgbClr val="0066FF"/>
                </a:solidFill>
                <a:latin typeface="+mj-lt"/>
              </a:rPr>
              <a:t>지로</a:t>
            </a:r>
            <a:r>
              <a:rPr lang="en-US" altLang="ko-KR" sz="1600" b="1">
                <a:solidFill>
                  <a:srgbClr val="0066FF"/>
                </a:solidFill>
                <a:latin typeface="+mj-lt"/>
              </a:rPr>
              <a:t>EDI</a:t>
            </a:r>
            <a:r>
              <a:rPr lang="ko-KR" altLang="en-US" sz="1600" b="1">
                <a:solidFill>
                  <a:srgbClr val="0066FF"/>
                </a:solidFill>
                <a:latin typeface="+mj-lt"/>
              </a:rPr>
              <a:t>홈페이지 </a:t>
            </a:r>
            <a:r>
              <a:rPr lang="en-US" altLang="ko-KR" sz="1600" b="1">
                <a:solidFill>
                  <a:srgbClr val="0066FF"/>
                </a:solidFill>
                <a:latin typeface="+mj-lt"/>
              </a:rPr>
              <a:t>[</a:t>
            </a:r>
            <a:r>
              <a:rPr lang="ko-KR" altLang="en-US" sz="1600" b="1">
                <a:solidFill>
                  <a:srgbClr val="0066FF"/>
                </a:solidFill>
                <a:latin typeface="+mj-lt"/>
              </a:rPr>
              <a:t>이용기관정보</a:t>
            </a:r>
            <a:r>
              <a:rPr lang="en-US" altLang="ko-KR" sz="1600" b="1">
                <a:solidFill>
                  <a:srgbClr val="0066FF"/>
                </a:solidFill>
                <a:latin typeface="+mj-lt"/>
              </a:rPr>
              <a:t>] </a:t>
            </a:r>
            <a:r>
              <a:rPr lang="ko-KR" altLang="en-US" sz="1600" b="1">
                <a:solidFill>
                  <a:srgbClr val="0066FF"/>
                </a:solidFill>
                <a:latin typeface="+mj-lt"/>
              </a:rPr>
              <a:t>→ </a:t>
            </a:r>
            <a:r>
              <a:rPr lang="en-US" altLang="ko-KR" sz="1600" b="1">
                <a:solidFill>
                  <a:srgbClr val="0066FF"/>
                </a:solidFill>
                <a:latin typeface="+mj-lt"/>
              </a:rPr>
              <a:t>[</a:t>
            </a:r>
            <a:r>
              <a:rPr lang="ko-KR" altLang="en-US" sz="1600" b="1">
                <a:solidFill>
                  <a:srgbClr val="0066FF"/>
                </a:solidFill>
                <a:latin typeface="+mj-lt"/>
              </a:rPr>
              <a:t>이용요금 조회</a:t>
            </a:r>
            <a:r>
              <a:rPr lang="en-US" altLang="ko-KR" sz="1600" b="1">
                <a:solidFill>
                  <a:srgbClr val="0066FF"/>
                </a:solidFill>
                <a:latin typeface="+mj-lt"/>
              </a:rPr>
              <a:t>]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에서 확인 및 인쇄 가능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23899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서비스 이용시간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425040" y="1084572"/>
            <a:ext cx="2334939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>
                <a:solidFill>
                  <a:srgbClr val="160197"/>
                </a:solidFill>
              </a:rPr>
              <a:t>e-GIRO </a:t>
            </a:r>
            <a:r>
              <a:rPr lang="ko-KR" altLang="en-US" b="1">
                <a:solidFill>
                  <a:srgbClr val="160197"/>
                </a:solidFill>
              </a:rPr>
              <a:t>이용기관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DA1C74FA-1F85-4584-B2E0-032EC02E5A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994755"/>
              </p:ext>
            </p:extLst>
          </p:nvPr>
        </p:nvGraphicFramePr>
        <p:xfrm>
          <a:off x="425040" y="1548788"/>
          <a:ext cx="10880467" cy="46147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8846">
                  <a:extLst>
                    <a:ext uri="{9D8B030D-6E8A-4147-A177-3AD203B41FA5}">
                      <a16:colId xmlns:a16="http://schemas.microsoft.com/office/drawing/2014/main" val="1852565797"/>
                    </a:ext>
                  </a:extLst>
                </a:gridCol>
                <a:gridCol w="1694576">
                  <a:extLst>
                    <a:ext uri="{9D8B030D-6E8A-4147-A177-3AD203B41FA5}">
                      <a16:colId xmlns:a16="http://schemas.microsoft.com/office/drawing/2014/main" val="2218378264"/>
                    </a:ext>
                  </a:extLst>
                </a:gridCol>
                <a:gridCol w="3254929">
                  <a:extLst>
                    <a:ext uri="{9D8B030D-6E8A-4147-A177-3AD203B41FA5}">
                      <a16:colId xmlns:a16="http://schemas.microsoft.com/office/drawing/2014/main" val="2025961747"/>
                    </a:ext>
                  </a:extLst>
                </a:gridCol>
                <a:gridCol w="3741489">
                  <a:extLst>
                    <a:ext uri="{9D8B030D-6E8A-4147-A177-3AD203B41FA5}">
                      <a16:colId xmlns:a16="http://schemas.microsoft.com/office/drawing/2014/main" val="1908145947"/>
                    </a:ext>
                  </a:extLst>
                </a:gridCol>
                <a:gridCol w="1350627">
                  <a:extLst>
                    <a:ext uri="{9D8B030D-6E8A-4147-A177-3AD203B41FA5}">
                      <a16:colId xmlns:a16="http://schemas.microsoft.com/office/drawing/2014/main" val="3257709379"/>
                    </a:ext>
                  </a:extLst>
                </a:gridCol>
              </a:tblGrid>
              <a:tr h="151279"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구분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자료 종류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파일명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자료 송</a:t>
                      </a:r>
                      <a:r>
                        <a:rPr lang="en-US" sz="1000">
                          <a:effectLst/>
                        </a:rPr>
                        <a:t>·</a:t>
                      </a:r>
                      <a:r>
                        <a:rPr lang="ko-KR" sz="1000">
                          <a:effectLst/>
                        </a:rPr>
                        <a:t>수신 시간 </a:t>
                      </a:r>
                      <a:r>
                        <a:rPr lang="ko-KR" sz="1000" baseline="30000">
                          <a:effectLst/>
                        </a:rPr>
                        <a:t>주</a:t>
                      </a:r>
                      <a:r>
                        <a:rPr lang="en-US" sz="1000" baseline="30000">
                          <a:effectLst/>
                        </a:rPr>
                        <a:t>1,2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비고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2162516575"/>
                  </a:ext>
                </a:extLst>
              </a:tr>
              <a:tr h="224116">
                <a:tc rowSpan="5"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장표자료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수납명세서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GR15MMDD(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 rowSpan="4"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수납일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16:30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1335859023"/>
                  </a:ext>
                </a:extLst>
              </a:tr>
              <a:tr h="2241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납부자내역서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GR16MMDD(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1069935292"/>
                  </a:ext>
                </a:extLst>
              </a:tr>
              <a:tr h="2241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입금정정내역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GR17MMDD(</a:t>
                      </a:r>
                      <a:r>
                        <a:rPr lang="ko-KR" sz="1000">
                          <a:effectLst/>
                        </a:rPr>
                        <a:t>이미지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1140874582"/>
                  </a:ext>
                </a:extLst>
              </a:tr>
              <a:tr h="2241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장표내역</a:t>
                      </a:r>
                      <a:r>
                        <a:rPr lang="en-US" sz="1000">
                          <a:effectLst/>
                        </a:rPr>
                        <a:t>(</a:t>
                      </a:r>
                      <a:r>
                        <a:rPr lang="ko-KR" sz="1000">
                          <a:effectLst/>
                        </a:rPr>
                        <a:t>이미지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GR18MMDD(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2951157633"/>
                  </a:ext>
                </a:extLst>
              </a:tr>
              <a:tr h="2241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OCR REJECT </a:t>
                      </a:r>
                      <a:r>
                        <a:rPr lang="ko-KR" sz="1000">
                          <a:effectLst/>
                        </a:rPr>
                        <a:t>장표내역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GR19MMDD(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수납일</a:t>
                      </a:r>
                      <a:r>
                        <a:rPr lang="en-US" sz="1000">
                          <a:effectLst/>
                        </a:rPr>
                        <a:t> + 2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16:00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2230018295"/>
                  </a:ext>
                </a:extLst>
              </a:tr>
              <a:tr h="246529">
                <a:tc rowSpan="10"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자동이체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GW81+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14:30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2397862052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신청결과내역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GW82+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신청내역</a:t>
                      </a:r>
                      <a:r>
                        <a:rPr lang="en-US" sz="1000">
                          <a:effectLst/>
                        </a:rPr>
                        <a:t>(GW81) </a:t>
                      </a:r>
                      <a:r>
                        <a:rPr lang="ko-KR" sz="1000">
                          <a:effectLst/>
                        </a:rPr>
                        <a:t>파일명의</a:t>
                      </a:r>
                      <a:r>
                        <a:rPr lang="en-US" sz="1000">
                          <a:effectLst/>
                        </a:rPr>
                        <a:t> MMDD + 2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12:00</a:t>
                      </a:r>
                      <a:r>
                        <a:rPr lang="ko-KR" sz="1000">
                          <a:effectLst/>
                        </a:rPr>
                        <a:t>까지 </a:t>
                      </a:r>
                      <a:r>
                        <a:rPr lang="ko-KR" sz="1000" baseline="30000">
                          <a:effectLst/>
                        </a:rPr>
                        <a:t>주</a:t>
                      </a:r>
                      <a:r>
                        <a:rPr lang="en-US" sz="1000" baseline="30000">
                          <a:effectLst/>
                        </a:rPr>
                        <a:t>3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1862934505"/>
                  </a:ext>
                </a:extLst>
              </a:tr>
              <a:tr h="3380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신청결과 오류내역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GW80+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신청결과내역</a:t>
                      </a:r>
                      <a:r>
                        <a:rPr lang="en-US" sz="1000">
                          <a:effectLst/>
                        </a:rPr>
                        <a:t>(GW82) </a:t>
                      </a:r>
                      <a:r>
                        <a:rPr lang="ko-KR" sz="1000">
                          <a:effectLst/>
                        </a:rPr>
                        <a:t>전송 즉시</a:t>
                      </a:r>
                    </a:p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동의자료 제출기관 </a:t>
                      </a:r>
                      <a:r>
                        <a:rPr lang="ko-KR" sz="1000" baseline="30000">
                          <a:effectLst/>
                        </a:rPr>
                        <a:t>주</a:t>
                      </a:r>
                      <a:r>
                        <a:rPr lang="en-US" sz="1000" baseline="30000">
                          <a:effectLst/>
                        </a:rPr>
                        <a:t>4</a:t>
                      </a:r>
                      <a:r>
                        <a:rPr lang="en-US" sz="1000">
                          <a:effectLst/>
                        </a:rPr>
                        <a:t> : </a:t>
                      </a:r>
                      <a:r>
                        <a:rPr lang="ko-KR" sz="1000">
                          <a:effectLst/>
                        </a:rPr>
                        <a:t>신청결과내역</a:t>
                      </a:r>
                      <a:r>
                        <a:rPr lang="en-US" sz="1000">
                          <a:effectLst/>
                        </a:rPr>
                        <a:t>(GW82) 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 14:30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408589897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 대행응답내역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GW87+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신청결과내역</a:t>
                      </a:r>
                      <a:r>
                        <a:rPr lang="en-US" sz="1000">
                          <a:effectLst/>
                        </a:rPr>
                        <a:t>(GW82) 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 14:30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4182613650"/>
                  </a:ext>
                </a:extLst>
              </a:tr>
              <a:tr h="2241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동의자료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GE12+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신청자료</a:t>
                      </a:r>
                      <a:r>
                        <a:rPr lang="en-US" sz="1000">
                          <a:effectLst/>
                        </a:rPr>
                        <a:t>(GW82) 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 12:00</a:t>
                      </a:r>
                      <a:r>
                        <a:rPr lang="ko-KR" sz="1000">
                          <a:effectLst/>
                        </a:rPr>
                        <a:t>까지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4142144494"/>
                  </a:ext>
                </a:extLst>
              </a:tr>
              <a:tr h="2241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동의자료 반송내역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GE10+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동의자료</a:t>
                      </a:r>
                      <a:r>
                        <a:rPr lang="en-US" sz="1000">
                          <a:effectLst/>
                        </a:rPr>
                        <a:t>(GE12) </a:t>
                      </a:r>
                      <a:r>
                        <a:rPr lang="ko-KR" sz="1000">
                          <a:effectLst/>
                        </a:rPr>
                        <a:t>처리일</a:t>
                      </a:r>
                      <a:r>
                        <a:rPr lang="en-US" sz="1000">
                          <a:effectLst/>
                        </a:rPr>
                        <a:t> 14:30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431499450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청구내역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GW83+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 − 1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14:00</a:t>
                      </a:r>
                      <a:r>
                        <a:rPr lang="ko-KR" sz="1000">
                          <a:effectLst/>
                        </a:rPr>
                        <a:t>까지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4233407324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청구결과내역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GW84+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06:00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1887252421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청구오류내역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GW85+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altLang="en-US" sz="1000">
                          <a:effectLst/>
                        </a:rPr>
                        <a:t>청구내역</a:t>
                      </a:r>
                      <a:r>
                        <a:rPr lang="en-US" altLang="ko-KR" sz="1000">
                          <a:effectLst/>
                        </a:rPr>
                        <a:t>(GW83) </a:t>
                      </a:r>
                      <a:r>
                        <a:rPr lang="ko-KR" altLang="en-US" sz="1000">
                          <a:effectLst/>
                        </a:rPr>
                        <a:t>전송 즉시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2785832657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입금통지서 및 결과 합계표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GW86+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(2)+</a:t>
                      </a:r>
                      <a:r>
                        <a:rPr lang="ko-KR" sz="1000">
                          <a:effectLst/>
                        </a:rPr>
                        <a:t>지로번호</a:t>
                      </a:r>
                      <a:r>
                        <a:rPr lang="en-US" sz="1000">
                          <a:effectLst/>
                        </a:rPr>
                        <a:t>(7)+MMDD(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06:00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3563526827"/>
                  </a:ext>
                </a:extLst>
              </a:tr>
              <a:tr h="246529">
                <a:tc rowSpan="3"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대량지급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입금의뢰내역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GW93+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(1)+</a:t>
                      </a:r>
                      <a:r>
                        <a:rPr lang="ko-KR" sz="1000">
                          <a:effectLst/>
                        </a:rPr>
                        <a:t>승인번호</a:t>
                      </a:r>
                      <a:r>
                        <a:rPr lang="en-US" sz="1000">
                          <a:effectLst/>
                        </a:rPr>
                        <a:t>(8)+MMDD(</a:t>
                      </a:r>
                      <a:r>
                        <a:rPr lang="ko-KR" sz="1000">
                          <a:effectLst/>
                        </a:rPr>
                        <a:t>이체지정일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 − 2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14:00</a:t>
                      </a:r>
                      <a:r>
                        <a:rPr lang="ko-KR" sz="1000">
                          <a:effectLst/>
                        </a:rPr>
                        <a:t>까지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1101964971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입금의뢰 결과내역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GW94+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(1)+</a:t>
                      </a:r>
                      <a:r>
                        <a:rPr lang="ko-KR" sz="1000">
                          <a:effectLst/>
                        </a:rPr>
                        <a:t>승인번호</a:t>
                      </a:r>
                      <a:r>
                        <a:rPr lang="en-US" sz="1000">
                          <a:effectLst/>
                        </a:rPr>
                        <a:t>(8)+MMDD(</a:t>
                      </a:r>
                      <a:r>
                        <a:rPr lang="ko-KR" sz="1000">
                          <a:effectLst/>
                        </a:rPr>
                        <a:t>이체지정일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 14:30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3300549278"/>
                  </a:ext>
                </a:extLst>
              </a:tr>
              <a:tr h="246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입금의뢰 오류내역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GW95+</a:t>
                      </a:r>
                      <a:r>
                        <a:rPr lang="ko-KR" sz="1000">
                          <a:effectLst/>
                        </a:rPr>
                        <a:t>분류코드</a:t>
                      </a:r>
                      <a:r>
                        <a:rPr lang="en-US" sz="1000">
                          <a:effectLst/>
                        </a:rPr>
                        <a:t>(1)+</a:t>
                      </a:r>
                      <a:r>
                        <a:rPr lang="ko-KR" sz="1000">
                          <a:effectLst/>
                        </a:rPr>
                        <a:t>승인번호</a:t>
                      </a:r>
                      <a:r>
                        <a:rPr lang="en-US" sz="1000">
                          <a:effectLst/>
                        </a:rPr>
                        <a:t>(8)+MMDD(</a:t>
                      </a:r>
                      <a:r>
                        <a:rPr lang="ko-KR" sz="1000">
                          <a:effectLst/>
                        </a:rPr>
                        <a:t>이체지정일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입금의뢰내역</a:t>
                      </a:r>
                      <a:r>
                        <a:rPr lang="en-US" sz="1000">
                          <a:effectLst/>
                        </a:rPr>
                        <a:t>(GW93) </a:t>
                      </a:r>
                      <a:r>
                        <a:rPr lang="ko-KR" sz="1000">
                          <a:effectLst/>
                        </a:rPr>
                        <a:t>전송 즉시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4952" marR="44952" marT="24519" marB="24519" anchor="ctr"/>
                </a:tc>
                <a:extLst>
                  <a:ext uri="{0D108BD9-81ED-4DB2-BD59-A6C34878D82A}">
                    <a16:rowId xmlns:a16="http://schemas.microsoft.com/office/drawing/2014/main" val="923363893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9B31B54-D51B-45FF-BDB4-CB735644635F}"/>
              </a:ext>
            </a:extLst>
          </p:cNvPr>
          <p:cNvSpPr txBox="1"/>
          <p:nvPr/>
        </p:nvSpPr>
        <p:spPr>
          <a:xfrm>
            <a:off x="483763" y="6258450"/>
            <a:ext cx="366878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1)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송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수신 시간은 금융기관 영업일 기준임</a:t>
            </a:r>
            <a:endParaRPr lang="en-US" altLang="ko-KR" sz="80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2)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자동이체 출금일이 휴일일 경우 익영업일로 출금일을 변경하여 처리함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A3E520-C7A9-4897-A686-82DE827FFE0B}"/>
              </a:ext>
            </a:extLst>
          </p:cNvPr>
          <p:cNvSpPr txBox="1"/>
          <p:nvPr/>
        </p:nvSpPr>
        <p:spPr>
          <a:xfrm>
            <a:off x="4393035" y="6258450"/>
            <a:ext cx="608481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3)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파일명과 파일 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HEADER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의 처리일은 이용기관이 결제원에 전송하는 당일 또는 전송일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-1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영업일 가능</a:t>
            </a:r>
            <a:endParaRPr lang="en-US" altLang="ko-KR" sz="80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4)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동의자료 제출대상기관은 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GW82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및 동의자료를 일별 배치작업으로 검증 및 대사하며 해당 작업 완료 후 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GW80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수신 가능</a:t>
            </a:r>
          </a:p>
        </p:txBody>
      </p:sp>
    </p:spTree>
    <p:extLst>
      <p:ext uri="{BB962C8B-B14F-4D97-AF65-F5344CB8AC3E}">
        <p14:creationId xmlns:p14="http://schemas.microsoft.com/office/powerpoint/2010/main" val="2608311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서비스 이용시간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B31B54-D51B-45FF-BDB4-CB735644635F}"/>
              </a:ext>
            </a:extLst>
          </p:cNvPr>
          <p:cNvSpPr txBox="1"/>
          <p:nvPr/>
        </p:nvSpPr>
        <p:spPr>
          <a:xfrm>
            <a:off x="483763" y="6258450"/>
            <a:ext cx="3668788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1)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송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수신 시간은 금융기관 영업일 기준임</a:t>
            </a:r>
            <a:endParaRPr lang="en-US" altLang="ko-KR" sz="80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2)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자동이체 출금일이 휴일일 경우 익영업일로 출금일을 변경하여 처리함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A3E520-C7A9-4897-A686-82DE827FFE0B}"/>
              </a:ext>
            </a:extLst>
          </p:cNvPr>
          <p:cNvSpPr txBox="1"/>
          <p:nvPr/>
        </p:nvSpPr>
        <p:spPr>
          <a:xfrm>
            <a:off x="4393035" y="6258450"/>
            <a:ext cx="6084816" cy="2154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3) 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파일명과 파일 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HEADER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의 처리일은 이용기관이 결제원에 전송하는 당일 또는 전송일</a:t>
            </a:r>
            <a:r>
              <a:rPr lang="en-US" altLang="ko-KR" sz="800">
                <a:solidFill>
                  <a:schemeClr val="accent1">
                    <a:lumMod val="75000"/>
                  </a:schemeClr>
                </a:solidFill>
              </a:rPr>
              <a:t>-1</a:t>
            </a:r>
            <a:r>
              <a:rPr lang="ko-KR" altLang="en-US" sz="800">
                <a:solidFill>
                  <a:schemeClr val="accent1">
                    <a:lumMod val="75000"/>
                  </a:schemeClr>
                </a:solidFill>
              </a:rPr>
              <a:t>영업일 가능</a:t>
            </a:r>
            <a:endParaRPr lang="en-US" altLang="ko-KR" sz="8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300FAD-13B8-4B61-9399-B2D7B78A41E1}"/>
              </a:ext>
            </a:extLst>
          </p:cNvPr>
          <p:cNvSpPr txBox="1"/>
          <p:nvPr/>
        </p:nvSpPr>
        <p:spPr>
          <a:xfrm>
            <a:off x="425041" y="1084572"/>
            <a:ext cx="180643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b="1">
                <a:solidFill>
                  <a:srgbClr val="160197"/>
                </a:solidFill>
              </a:rPr>
              <a:t>HOST </a:t>
            </a:r>
            <a:r>
              <a:rPr lang="ko-KR" altLang="en-US" b="1">
                <a:solidFill>
                  <a:srgbClr val="160197"/>
                </a:solidFill>
              </a:rPr>
              <a:t>이용기관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A5A1A03-4DEB-42DA-8D5F-297A52720E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260852"/>
              </p:ext>
            </p:extLst>
          </p:nvPr>
        </p:nvGraphicFramePr>
        <p:xfrm>
          <a:off x="425041" y="1603349"/>
          <a:ext cx="10774261" cy="45373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4120">
                  <a:extLst>
                    <a:ext uri="{9D8B030D-6E8A-4147-A177-3AD203B41FA5}">
                      <a16:colId xmlns:a16="http://schemas.microsoft.com/office/drawing/2014/main" val="713849171"/>
                    </a:ext>
                  </a:extLst>
                </a:gridCol>
                <a:gridCol w="2017652">
                  <a:extLst>
                    <a:ext uri="{9D8B030D-6E8A-4147-A177-3AD203B41FA5}">
                      <a16:colId xmlns:a16="http://schemas.microsoft.com/office/drawing/2014/main" val="642626248"/>
                    </a:ext>
                  </a:extLst>
                </a:gridCol>
                <a:gridCol w="1781767">
                  <a:extLst>
                    <a:ext uri="{9D8B030D-6E8A-4147-A177-3AD203B41FA5}">
                      <a16:colId xmlns:a16="http://schemas.microsoft.com/office/drawing/2014/main" val="2903502783"/>
                    </a:ext>
                  </a:extLst>
                </a:gridCol>
                <a:gridCol w="3697051">
                  <a:extLst>
                    <a:ext uri="{9D8B030D-6E8A-4147-A177-3AD203B41FA5}">
                      <a16:colId xmlns:a16="http://schemas.microsoft.com/office/drawing/2014/main" val="2796229642"/>
                    </a:ext>
                  </a:extLst>
                </a:gridCol>
                <a:gridCol w="1663671">
                  <a:extLst>
                    <a:ext uri="{9D8B030D-6E8A-4147-A177-3AD203B41FA5}">
                      <a16:colId xmlns:a16="http://schemas.microsoft.com/office/drawing/2014/main" val="1918971115"/>
                    </a:ext>
                  </a:extLst>
                </a:gridCol>
              </a:tblGrid>
              <a:tr h="272739"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구분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자료 종류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파일명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자료 송</a:t>
                      </a:r>
                      <a:r>
                        <a:rPr lang="en-US" sz="1000">
                          <a:effectLst/>
                        </a:rPr>
                        <a:t>·</a:t>
                      </a:r>
                      <a:r>
                        <a:rPr lang="ko-KR" sz="1000">
                          <a:effectLst/>
                        </a:rPr>
                        <a:t>수신 시간 </a:t>
                      </a:r>
                      <a:r>
                        <a:rPr lang="ko-KR" sz="1000" baseline="30000">
                          <a:effectLst/>
                        </a:rPr>
                        <a:t>주</a:t>
                      </a:r>
                      <a:r>
                        <a:rPr lang="en-US" sz="1000" baseline="30000">
                          <a:effectLst/>
                        </a:rPr>
                        <a:t>1,2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자료이동 방향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2387905379"/>
                  </a:ext>
                </a:extLst>
              </a:tr>
              <a:tr h="247945">
                <a:tc rowSpan="4"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장표자료</a:t>
                      </a:r>
                      <a:br>
                        <a:rPr lang="en-US" sz="1000">
                          <a:effectLst/>
                        </a:rPr>
                      </a:br>
                      <a:r>
                        <a:rPr lang="ko-KR" sz="1000">
                          <a:effectLst/>
                        </a:rPr>
                        <a:t>내역통지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수납명세서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GP15MMDD(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 rowSpan="3"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수납일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16:30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1566788960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납부자내역서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GP16MMDD(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1367901578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입금정정내역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GP17MMDD(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4257070676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OCR REJECT </a:t>
                      </a:r>
                      <a:r>
                        <a:rPr lang="ko-KR" sz="1000">
                          <a:effectLst/>
                        </a:rPr>
                        <a:t>장표내역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GP13MMDD(</a:t>
                      </a: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수납일</a:t>
                      </a:r>
                      <a:r>
                        <a:rPr lang="en-US" sz="1000">
                          <a:effectLst/>
                        </a:rPr>
                        <a:t> + 2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16:00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64433447"/>
                  </a:ext>
                </a:extLst>
              </a:tr>
              <a:tr h="247945">
                <a:tc rowSpan="10"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자동이체</a:t>
                      </a:r>
                      <a:br>
                        <a:rPr lang="en-US" sz="1000">
                          <a:effectLst/>
                        </a:rPr>
                      </a:br>
                      <a:r>
                        <a:rPr lang="ko-KR" sz="1000">
                          <a:effectLst/>
                        </a:rPr>
                        <a:t>자료전송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GP21MMDD(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15:00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4032878263"/>
                  </a:ext>
                </a:extLst>
              </a:tr>
              <a:tr h="2727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신청결과내역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GP22MMDD(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신청내역</a:t>
                      </a:r>
                      <a:r>
                        <a:rPr lang="en-US" sz="1000">
                          <a:effectLst/>
                        </a:rPr>
                        <a:t>(GP21) </a:t>
                      </a:r>
                      <a:r>
                        <a:rPr lang="ko-KR" sz="1000">
                          <a:effectLst/>
                        </a:rPr>
                        <a:t>파일명의</a:t>
                      </a:r>
                      <a:r>
                        <a:rPr lang="en-US" sz="1000">
                          <a:effectLst/>
                        </a:rPr>
                        <a:t> MMDD + 2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12:00</a:t>
                      </a:r>
                      <a:r>
                        <a:rPr lang="ko-KR" sz="1000">
                          <a:effectLst/>
                        </a:rPr>
                        <a:t>까지 </a:t>
                      </a:r>
                      <a:r>
                        <a:rPr lang="ko-KR" sz="1000" baseline="30000">
                          <a:effectLst/>
                        </a:rPr>
                        <a:t>주</a:t>
                      </a:r>
                      <a:r>
                        <a:rPr lang="en-US" sz="1000" baseline="30000">
                          <a:effectLst/>
                        </a:rPr>
                        <a:t>3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3468427173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신청결과 오류내역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GP20MMDD(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신청결과내역</a:t>
                      </a:r>
                      <a:r>
                        <a:rPr lang="en-US" sz="1000">
                          <a:effectLst/>
                        </a:rPr>
                        <a:t>(GP22) 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 15:00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1116611360"/>
                  </a:ext>
                </a:extLst>
              </a:tr>
              <a:tr h="2727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 대행응답내역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GP27MMDD(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신청내역</a:t>
                      </a:r>
                      <a:r>
                        <a:rPr lang="en-US" sz="1000">
                          <a:effectLst/>
                        </a:rPr>
                        <a:t>(GP21) </a:t>
                      </a:r>
                      <a:r>
                        <a:rPr lang="ko-KR" sz="1000">
                          <a:effectLst/>
                        </a:rPr>
                        <a:t>파일명의</a:t>
                      </a:r>
                      <a:r>
                        <a:rPr lang="en-US" sz="1000">
                          <a:effectLst/>
                        </a:rPr>
                        <a:t> MMDD + 2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15:00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2449846647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동의자료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GE12MMDD(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신청자료</a:t>
                      </a:r>
                      <a:r>
                        <a:rPr lang="en-US" sz="1000">
                          <a:effectLst/>
                        </a:rPr>
                        <a:t>(GP22) 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 12:00</a:t>
                      </a:r>
                      <a:r>
                        <a:rPr lang="ko-KR" sz="1000">
                          <a:effectLst/>
                        </a:rPr>
                        <a:t>까지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2841728296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동의자료 반송내역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GE10MMDD(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동의자료</a:t>
                      </a:r>
                      <a:r>
                        <a:rPr lang="en-US" sz="1000">
                          <a:effectLst/>
                        </a:rPr>
                        <a:t>(GE12) </a:t>
                      </a:r>
                      <a:r>
                        <a:rPr lang="ko-KR" sz="1000">
                          <a:effectLst/>
                        </a:rPr>
                        <a:t>전송일</a:t>
                      </a:r>
                      <a:r>
                        <a:rPr lang="en-US" sz="1000">
                          <a:effectLst/>
                        </a:rPr>
                        <a:t> 15:00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3594817772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청구내역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GP23MMDD(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 − 1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14:00</a:t>
                      </a:r>
                      <a:r>
                        <a:rPr lang="ko-KR" sz="1000">
                          <a:effectLst/>
                        </a:rPr>
                        <a:t>까지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3856616268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청구결과내역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GP24MMDD(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06:00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48031831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청구오류내역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GP25MMDD(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 − 1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16:00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515108091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입금통지서 및 결과 합계표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GP26MMDD(</a:t>
                      </a: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출금일</a:t>
                      </a:r>
                      <a:r>
                        <a:rPr lang="en-US" sz="1000">
                          <a:effectLst/>
                        </a:rPr>
                        <a:t> + 1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06:00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1359143455"/>
                  </a:ext>
                </a:extLst>
              </a:tr>
              <a:tr h="247945">
                <a:tc rowSpan="3"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대량지급</a:t>
                      </a:r>
                      <a:br>
                        <a:rPr lang="en-US" sz="1000">
                          <a:effectLst/>
                        </a:rPr>
                      </a:br>
                      <a:r>
                        <a:rPr lang="ko-KR" sz="1000">
                          <a:effectLst/>
                        </a:rPr>
                        <a:t>자료전송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입금의뢰내역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GP31MMDD(</a:t>
                      </a:r>
                      <a:r>
                        <a:rPr lang="ko-KR" sz="1000">
                          <a:effectLst/>
                        </a:rPr>
                        <a:t>이체지정일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 − 2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14:00</a:t>
                      </a:r>
                      <a:r>
                        <a:rPr lang="ko-KR" sz="1000">
                          <a:effectLst/>
                        </a:rPr>
                        <a:t>까지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이용기관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결제원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3884556240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입금의뢰 결과내역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GP32MMDD(</a:t>
                      </a:r>
                      <a:r>
                        <a:rPr lang="ko-KR" sz="1000">
                          <a:effectLst/>
                        </a:rPr>
                        <a:t>이체지정일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 15:00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1496024126"/>
                  </a:ext>
                </a:extLst>
              </a:tr>
              <a:tr h="2479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입금의뢰 오류내역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US" sz="1000">
                          <a:effectLst/>
                        </a:rPr>
                        <a:t>GP33MMDD(</a:t>
                      </a:r>
                      <a:r>
                        <a:rPr lang="ko-KR" sz="1000">
                          <a:effectLst/>
                        </a:rPr>
                        <a:t>이체지정일</a:t>
                      </a:r>
                      <a:r>
                        <a:rPr lang="en-US" sz="1000">
                          <a:effectLst/>
                        </a:rPr>
                        <a:t>)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이체일</a:t>
                      </a:r>
                      <a:r>
                        <a:rPr lang="en-US" sz="1000">
                          <a:effectLst/>
                        </a:rPr>
                        <a:t> − 2</a:t>
                      </a:r>
                      <a:r>
                        <a:rPr lang="ko-KR" sz="1000">
                          <a:effectLst/>
                        </a:rPr>
                        <a:t>영업일</a:t>
                      </a:r>
                      <a:r>
                        <a:rPr lang="en-US" sz="1000">
                          <a:effectLst/>
                        </a:rPr>
                        <a:t> 19:00</a:t>
                      </a:r>
                      <a:r>
                        <a:rPr lang="ko-KR" sz="1000">
                          <a:effectLst/>
                        </a:rPr>
                        <a:t>부터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ko-KR" sz="1000">
                          <a:effectLst/>
                        </a:rPr>
                        <a:t>결제원</a:t>
                      </a:r>
                      <a:r>
                        <a:rPr lang="en-US" sz="1000">
                          <a:effectLst/>
                        </a:rPr>
                        <a:t> → </a:t>
                      </a:r>
                      <a:r>
                        <a:rPr lang="ko-KR" sz="1000">
                          <a:effectLst/>
                        </a:rPr>
                        <a:t>이용기관</a:t>
                      </a:r>
                      <a:endParaRPr lang="ko-KR" sz="10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맑은 고딕" panose="020B0503020000020004" pitchFamily="50" charset="-127"/>
                      </a:endParaRPr>
                    </a:p>
                  </a:txBody>
                  <a:tcPr marL="49122" marR="49122" marT="26794" marB="26794" anchor="ctr"/>
                </a:tc>
                <a:extLst>
                  <a:ext uri="{0D108BD9-81ED-4DB2-BD59-A6C34878D82A}">
                    <a16:rowId xmlns:a16="http://schemas.microsoft.com/office/drawing/2014/main" val="18783849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5799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FA3B9999-77B6-4E6D-BBF0-300D70F5F986}"/>
              </a:ext>
            </a:extLst>
          </p:cNvPr>
          <p:cNvSpPr/>
          <p:nvPr/>
        </p:nvSpPr>
        <p:spPr>
          <a:xfrm>
            <a:off x="187224" y="1095446"/>
            <a:ext cx="11345608" cy="5537995"/>
          </a:xfrm>
          <a:prstGeom prst="roundRect">
            <a:avLst/>
          </a:prstGeom>
          <a:noFill/>
          <a:ln>
            <a:solidFill>
              <a:srgbClr val="DEEB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이용기관 정보 변경 및 해지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5D6635-0B92-477E-BECF-32913E968E42}"/>
              </a:ext>
            </a:extLst>
          </p:cNvPr>
          <p:cNvSpPr txBox="1"/>
          <p:nvPr/>
        </p:nvSpPr>
        <p:spPr>
          <a:xfrm>
            <a:off x="718654" y="1254998"/>
            <a:ext cx="3048003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rgbClr val="160197"/>
                </a:solidFill>
              </a:rPr>
              <a:t>이용기관 정보 변경 신청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BD5BA235-8427-44D4-93F1-F5A27F55A402}"/>
              </a:ext>
            </a:extLst>
          </p:cNvPr>
          <p:cNvSpPr/>
          <p:nvPr/>
        </p:nvSpPr>
        <p:spPr>
          <a:xfrm>
            <a:off x="659168" y="1755585"/>
            <a:ext cx="10511469" cy="211560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SzPct val="80000"/>
            </a:pPr>
            <a:r>
              <a:rPr lang="en-US" altLang="ko-KR" sz="1600">
                <a:solidFill>
                  <a:schemeClr val="tx1"/>
                </a:solidFill>
              </a:rPr>
              <a:t>[</a:t>
            </a:r>
            <a:r>
              <a:rPr lang="ko-KR" altLang="en-US" sz="1600">
                <a:solidFill>
                  <a:schemeClr val="tx1"/>
                </a:solidFill>
              </a:rPr>
              <a:t>지로</a:t>
            </a:r>
            <a:r>
              <a:rPr lang="en-US" altLang="ko-KR" sz="1600">
                <a:solidFill>
                  <a:schemeClr val="tx1"/>
                </a:solidFill>
              </a:rPr>
              <a:t>EDI</a:t>
            </a:r>
            <a:r>
              <a:rPr lang="ko-KR" altLang="en-US" sz="1600">
                <a:solidFill>
                  <a:schemeClr val="tx1"/>
                </a:solidFill>
              </a:rPr>
              <a:t>홈페이지</a:t>
            </a:r>
            <a:r>
              <a:rPr lang="en-US" altLang="ko-KR" sz="1600">
                <a:solidFill>
                  <a:schemeClr val="tx1"/>
                </a:solidFill>
              </a:rPr>
              <a:t>] </a:t>
            </a:r>
            <a:r>
              <a:rPr lang="ko-KR" altLang="en-US" sz="1600">
                <a:solidFill>
                  <a:schemeClr val="tx1"/>
                </a:solidFill>
              </a:rPr>
              <a:t>→ </a:t>
            </a:r>
            <a:r>
              <a:rPr lang="en-US" altLang="ko-KR" sz="1600">
                <a:solidFill>
                  <a:schemeClr val="tx1"/>
                </a:solidFill>
              </a:rPr>
              <a:t>[</a:t>
            </a:r>
            <a:r>
              <a:rPr lang="ko-KR" altLang="en-US" sz="1600">
                <a:solidFill>
                  <a:schemeClr val="tx1"/>
                </a:solidFill>
              </a:rPr>
              <a:t>이용기관정보</a:t>
            </a:r>
            <a:r>
              <a:rPr lang="en-US" altLang="ko-KR" sz="1600">
                <a:solidFill>
                  <a:schemeClr val="tx1"/>
                </a:solidFill>
              </a:rPr>
              <a:t>] </a:t>
            </a:r>
            <a:r>
              <a:rPr lang="ko-KR" altLang="en-US" sz="1600">
                <a:solidFill>
                  <a:schemeClr val="tx1"/>
                </a:solidFill>
              </a:rPr>
              <a:t>→ 하위메뉴에서 온라인 신청</a:t>
            </a:r>
            <a:endParaRPr lang="en-US" altLang="ko-KR" sz="160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대표자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주소 등 사업자등록 사항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: [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사업자등록정보 변경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]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메뉴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  <a:p>
            <a:pPr marL="285750" indent="-28575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 spc="-150">
                <a:solidFill>
                  <a:schemeClr val="tx1"/>
                </a:solidFill>
                <a:latin typeface="+mj-lt"/>
              </a:rPr>
              <a:t>요금 납부계좌 </a:t>
            </a:r>
            <a:r>
              <a:rPr lang="en-US" altLang="ko-KR" sz="1600" spc="-150">
                <a:solidFill>
                  <a:schemeClr val="tx1"/>
                </a:solidFill>
                <a:latin typeface="+mj-lt"/>
              </a:rPr>
              <a:t>: [</a:t>
            </a:r>
            <a:r>
              <a:rPr lang="ko-KR" altLang="en-US" sz="1600" spc="-150">
                <a:solidFill>
                  <a:schemeClr val="tx1"/>
                </a:solidFill>
                <a:latin typeface="+mj-lt"/>
              </a:rPr>
              <a:t>이용요금 납부계좌 변경</a:t>
            </a:r>
            <a:r>
              <a:rPr lang="en-US" altLang="ko-KR" sz="1600" spc="-150">
                <a:solidFill>
                  <a:schemeClr val="tx1"/>
                </a:solidFill>
                <a:latin typeface="+mj-lt"/>
              </a:rPr>
              <a:t>] </a:t>
            </a:r>
            <a:r>
              <a:rPr lang="ko-KR" altLang="en-US" sz="1600" spc="-150">
                <a:solidFill>
                  <a:schemeClr val="tx1"/>
                </a:solidFill>
                <a:latin typeface="+mj-lt"/>
              </a:rPr>
              <a:t>메뉴 입력 </a:t>
            </a:r>
            <a:r>
              <a:rPr lang="en-US" altLang="ko-KR" sz="1600" spc="-150">
                <a:solidFill>
                  <a:schemeClr val="tx1"/>
                </a:solidFill>
                <a:latin typeface="+mj-lt"/>
              </a:rPr>
              <a:t>+ CMS</a:t>
            </a:r>
            <a:r>
              <a:rPr lang="ko-KR" altLang="en-US" sz="1600" spc="-150">
                <a:solidFill>
                  <a:schemeClr val="tx1"/>
                </a:solidFill>
                <a:latin typeface="+mj-lt"/>
              </a:rPr>
              <a:t>출금이체신청서</a:t>
            </a:r>
            <a:r>
              <a:rPr lang="en-US" altLang="ko-KR" sz="1600" spc="-150"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600" spc="-150">
                <a:solidFill>
                  <a:schemeClr val="tx1"/>
                </a:solidFill>
                <a:latin typeface="+mj-lt"/>
              </a:rPr>
              <a:t>통장사본 팩스 송부</a:t>
            </a:r>
            <a:r>
              <a:rPr lang="en-US" altLang="ko-KR" sz="1400" spc="-150">
                <a:solidFill>
                  <a:schemeClr val="tx1"/>
                </a:solidFill>
                <a:latin typeface="+mj-lt"/>
              </a:rPr>
              <a:t>(</a:t>
            </a:r>
            <a:r>
              <a:rPr lang="ko-KR" altLang="en-US" sz="1400" spc="-150">
                <a:solidFill>
                  <a:schemeClr val="tx1"/>
                </a:solidFill>
                <a:latin typeface="+mj-lt"/>
              </a:rPr>
              <a:t>신청서</a:t>
            </a:r>
            <a:r>
              <a:rPr lang="en-US" altLang="ko-KR" sz="1400" spc="-150"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400" spc="-150">
                <a:solidFill>
                  <a:schemeClr val="tx1"/>
                </a:solidFill>
                <a:latin typeface="+mj-lt"/>
              </a:rPr>
              <a:t>통장 도장 동일</a:t>
            </a:r>
            <a:r>
              <a:rPr lang="en-US" altLang="ko-KR" sz="1400" spc="-150">
                <a:solidFill>
                  <a:schemeClr val="tx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  <a:buSzPct val="80000"/>
            </a:pPr>
            <a:r>
              <a:rPr lang="en-US" altLang="ko-KR" sz="1600">
                <a:solidFill>
                  <a:schemeClr val="tx1"/>
                </a:solidFill>
                <a:latin typeface="+mj-lt"/>
              </a:rPr>
              <a:t>    * FAX(02-531-1607)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 송신 후 확인 전화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(1577-5500(3-3))</a:t>
            </a:r>
          </a:p>
          <a:p>
            <a:pPr marL="285750" indent="-28575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  <a:latin typeface="+mj-lt"/>
              </a:rPr>
              <a:t>담당자 정보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: [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담당자정보 변경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] 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메뉴에서 업무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요금 담당자 정보 입력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22F61-1D8A-44C6-87C6-221522F2471D}"/>
              </a:ext>
            </a:extLst>
          </p:cNvPr>
          <p:cNvSpPr txBox="1"/>
          <p:nvPr/>
        </p:nvSpPr>
        <p:spPr>
          <a:xfrm>
            <a:off x="718654" y="4291726"/>
            <a:ext cx="3668788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b="1">
                <a:solidFill>
                  <a:srgbClr val="160197"/>
                </a:solidFill>
              </a:rPr>
              <a:t>이용기관 해지 신청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497DF2AC-5FAC-4E83-9DD4-B31DB4983889}"/>
              </a:ext>
            </a:extLst>
          </p:cNvPr>
          <p:cNvSpPr/>
          <p:nvPr/>
        </p:nvSpPr>
        <p:spPr>
          <a:xfrm>
            <a:off x="659168" y="4773336"/>
            <a:ext cx="10511469" cy="143956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8FA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SzPct val="80000"/>
            </a:pPr>
            <a:r>
              <a:rPr lang="en-US" altLang="ko-KR" sz="1600">
                <a:solidFill>
                  <a:schemeClr val="tx1"/>
                </a:solidFill>
              </a:rPr>
              <a:t>[</a:t>
            </a:r>
            <a:r>
              <a:rPr lang="ko-KR" altLang="en-US" sz="1600">
                <a:solidFill>
                  <a:schemeClr val="tx1"/>
                </a:solidFill>
              </a:rPr>
              <a:t>지로</a:t>
            </a:r>
            <a:r>
              <a:rPr lang="en-US" altLang="ko-KR" sz="1600">
                <a:solidFill>
                  <a:schemeClr val="tx1"/>
                </a:solidFill>
              </a:rPr>
              <a:t>EDI</a:t>
            </a:r>
            <a:r>
              <a:rPr lang="ko-KR" altLang="en-US" sz="1600">
                <a:solidFill>
                  <a:schemeClr val="tx1"/>
                </a:solidFill>
              </a:rPr>
              <a:t>홈페이지</a:t>
            </a:r>
            <a:r>
              <a:rPr lang="en-US" altLang="ko-KR" sz="1600">
                <a:solidFill>
                  <a:schemeClr val="tx1"/>
                </a:solidFill>
              </a:rPr>
              <a:t>] </a:t>
            </a:r>
            <a:r>
              <a:rPr lang="ko-KR" altLang="en-US" sz="1600">
                <a:solidFill>
                  <a:schemeClr val="tx1"/>
                </a:solidFill>
              </a:rPr>
              <a:t>→ </a:t>
            </a:r>
            <a:r>
              <a:rPr lang="en-US" altLang="ko-KR" sz="1600">
                <a:solidFill>
                  <a:schemeClr val="tx1"/>
                </a:solidFill>
              </a:rPr>
              <a:t>[</a:t>
            </a:r>
            <a:r>
              <a:rPr lang="ko-KR" altLang="en-US" sz="1600">
                <a:solidFill>
                  <a:schemeClr val="tx1"/>
                </a:solidFill>
              </a:rPr>
              <a:t>고객지원</a:t>
            </a:r>
            <a:r>
              <a:rPr lang="en-US" altLang="ko-KR" sz="1600">
                <a:solidFill>
                  <a:schemeClr val="tx1"/>
                </a:solidFill>
              </a:rPr>
              <a:t>] </a:t>
            </a:r>
            <a:r>
              <a:rPr lang="ko-KR" altLang="en-US" sz="1600">
                <a:solidFill>
                  <a:schemeClr val="tx1"/>
                </a:solidFill>
              </a:rPr>
              <a:t>→ </a:t>
            </a:r>
            <a:r>
              <a:rPr lang="en-US" altLang="ko-KR" sz="1600">
                <a:solidFill>
                  <a:schemeClr val="tx1"/>
                </a:solidFill>
              </a:rPr>
              <a:t>[</a:t>
            </a:r>
            <a:r>
              <a:rPr lang="ko-KR" altLang="en-US" sz="1600">
                <a:solidFill>
                  <a:schemeClr val="tx1"/>
                </a:solidFill>
              </a:rPr>
              <a:t>자료실</a:t>
            </a:r>
            <a:r>
              <a:rPr lang="en-US" altLang="ko-KR" sz="1600">
                <a:solidFill>
                  <a:schemeClr val="tx1"/>
                </a:solidFill>
              </a:rPr>
              <a:t>] “</a:t>
            </a:r>
            <a:r>
              <a:rPr lang="ko-KR" altLang="en-US" sz="1600">
                <a:solidFill>
                  <a:schemeClr val="tx1"/>
                </a:solidFill>
              </a:rPr>
              <a:t>지로</a:t>
            </a:r>
            <a:r>
              <a:rPr lang="en-US" altLang="ko-KR" sz="1600">
                <a:solidFill>
                  <a:schemeClr val="tx1"/>
                </a:solidFill>
              </a:rPr>
              <a:t>EDI</a:t>
            </a:r>
            <a:r>
              <a:rPr lang="ko-KR" altLang="en-US" sz="1600">
                <a:solidFill>
                  <a:schemeClr val="tx1"/>
                </a:solidFill>
              </a:rPr>
              <a:t>서비스 해지신청서</a:t>
            </a:r>
            <a:r>
              <a:rPr lang="en-US" altLang="ko-KR" sz="1600">
                <a:solidFill>
                  <a:schemeClr val="tx1"/>
                </a:solidFill>
              </a:rPr>
              <a:t>“ </a:t>
            </a:r>
            <a:r>
              <a:rPr lang="ko-KR" altLang="en-US" sz="1600">
                <a:solidFill>
                  <a:schemeClr val="tx1"/>
                </a:solidFill>
              </a:rPr>
              <a:t>팩스 송부</a:t>
            </a:r>
            <a:endParaRPr lang="en-US" altLang="ko-KR" sz="160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</a:rPr>
              <a:t>사업자등록증 사본 제출 </a:t>
            </a:r>
            <a:r>
              <a:rPr lang="en-US" altLang="ko-KR" sz="1600">
                <a:solidFill>
                  <a:schemeClr val="tx1"/>
                </a:solidFill>
              </a:rPr>
              <a:t>- 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FAX(02-531-1607)</a:t>
            </a:r>
            <a:r>
              <a:rPr lang="ko-KR" altLang="en-US" sz="1600">
                <a:solidFill>
                  <a:schemeClr val="tx1"/>
                </a:solidFill>
                <a:latin typeface="+mj-lt"/>
              </a:rPr>
              <a:t> 송신 후 확인 전화</a:t>
            </a:r>
            <a:r>
              <a:rPr lang="en-US" altLang="ko-KR" sz="1600">
                <a:solidFill>
                  <a:schemeClr val="tx1"/>
                </a:solidFill>
                <a:latin typeface="+mj-lt"/>
              </a:rPr>
              <a:t>(1577-5500(3-3))</a:t>
            </a:r>
            <a:endParaRPr lang="en-US" altLang="ko-KR" sz="160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SzPct val="80000"/>
              <a:buFont typeface="Arial" panose="020B0604020202020204" pitchFamily="34" charset="0"/>
              <a:buChar char="•"/>
            </a:pPr>
            <a:r>
              <a:rPr lang="ko-KR" altLang="en-US" sz="1600">
                <a:solidFill>
                  <a:schemeClr val="tx1"/>
                </a:solidFill>
              </a:rPr>
              <a:t>요금 정산 후 해지 가능 </a:t>
            </a:r>
            <a:r>
              <a:rPr lang="en-US" altLang="ko-KR" sz="1600">
                <a:solidFill>
                  <a:schemeClr val="tx1"/>
                </a:solidFill>
              </a:rPr>
              <a:t>– </a:t>
            </a:r>
            <a:r>
              <a:rPr lang="ko-KR" altLang="en-US" sz="1600">
                <a:solidFill>
                  <a:schemeClr val="tx1"/>
                </a:solidFill>
              </a:rPr>
              <a:t>제출서류 확인 및 이용요금 정산</a:t>
            </a:r>
            <a:r>
              <a:rPr lang="en-US" altLang="ko-KR" sz="1600">
                <a:solidFill>
                  <a:schemeClr val="tx1"/>
                </a:solidFill>
              </a:rPr>
              <a:t>(</a:t>
            </a:r>
            <a:r>
              <a:rPr lang="ko-KR" altLang="en-US" sz="1600">
                <a:solidFill>
                  <a:schemeClr val="tx1"/>
                </a:solidFill>
              </a:rPr>
              <a:t>수납</a:t>
            </a:r>
            <a:r>
              <a:rPr lang="en-US" altLang="ko-KR" sz="1600">
                <a:solidFill>
                  <a:schemeClr val="tx1"/>
                </a:solidFill>
              </a:rPr>
              <a:t>) </a:t>
            </a:r>
            <a:r>
              <a:rPr lang="ko-KR" altLang="en-US" sz="1600">
                <a:solidFill>
                  <a:schemeClr val="tx1"/>
                </a:solidFill>
              </a:rPr>
              <a:t>완료 후 해지 처리</a:t>
            </a:r>
            <a:endParaRPr lang="en-US" altLang="ko-KR" sz="160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95536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12192000" cy="240632"/>
          </a:xfrm>
          <a:prstGeom prst="rect">
            <a:avLst/>
          </a:prstGeom>
          <a:gradFill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6979" y="224558"/>
            <a:ext cx="5943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>
                <a:ln>
                  <a:solidFill>
                    <a:srgbClr val="0062B3">
                      <a:alpha val="10000"/>
                    </a:srgbClr>
                  </a:solidFill>
                </a:ln>
                <a:solidFill>
                  <a:srgbClr val="0062B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신청서 양식</a:t>
            </a:r>
            <a:endParaRPr lang="ko-KR" altLang="en-US" sz="3600" b="1" dirty="0">
              <a:ln>
                <a:solidFill>
                  <a:srgbClr val="0062B3">
                    <a:alpha val="10000"/>
                  </a:srgbClr>
                </a:solidFill>
              </a:ln>
              <a:solidFill>
                <a:srgbClr val="0062B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F15AF3B-0A9A-48DD-B146-50684A95E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263" y="996723"/>
            <a:ext cx="4151792" cy="5636719"/>
          </a:xfrm>
          <a:prstGeom prst="rect">
            <a:avLst/>
          </a:prstGeom>
          <a:ln>
            <a:solidFill>
              <a:srgbClr val="0066FF"/>
            </a:solidFill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F16262C-DC2D-4441-89D4-9A734C4952DB}"/>
              </a:ext>
            </a:extLst>
          </p:cNvPr>
          <p:cNvSpPr txBox="1"/>
          <p:nvPr/>
        </p:nvSpPr>
        <p:spPr>
          <a:xfrm>
            <a:off x="8945735" y="996723"/>
            <a:ext cx="3087147" cy="5602175"/>
          </a:xfrm>
          <a:prstGeom prst="rect">
            <a:avLst/>
          </a:prstGeom>
          <a:noFill/>
          <a:ln>
            <a:solidFill>
              <a:srgbClr val="0066FF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spc="-150">
                <a:solidFill>
                  <a:schemeClr val="tx1"/>
                </a:solidFill>
              </a:rPr>
              <a:t>지로</a:t>
            </a:r>
            <a:r>
              <a:rPr lang="en-US" altLang="ko-KR" sz="1200" spc="-150">
                <a:solidFill>
                  <a:schemeClr val="tx1"/>
                </a:solidFill>
              </a:rPr>
              <a:t>EDI </a:t>
            </a:r>
            <a:r>
              <a:rPr lang="ko-KR" altLang="en-US" sz="1200" spc="-150">
                <a:solidFill>
                  <a:schemeClr val="tx1"/>
                </a:solidFill>
              </a:rPr>
              <a:t>홈페이지</a:t>
            </a:r>
            <a:r>
              <a:rPr lang="en-US" altLang="ko-KR" sz="1200" spc="-150">
                <a:solidFill>
                  <a:schemeClr val="tx1"/>
                </a:solidFill>
              </a:rPr>
              <a:t>(</a:t>
            </a:r>
            <a:r>
              <a:rPr lang="en-US" altLang="ko-KR" sz="1200" spc="-150">
                <a:solidFill>
                  <a:schemeClr val="tx1"/>
                </a:solidFill>
                <a:hlinkClick r:id="rId3"/>
              </a:rPr>
              <a:t>https://www.cmsedi.or.kr/edi</a:t>
            </a:r>
            <a:r>
              <a:rPr lang="en-US" altLang="ko-KR" sz="1200" spc="-150">
                <a:solidFill>
                  <a:schemeClr val="tx1"/>
                </a:solidFill>
              </a:rPr>
              <a:t>) </a:t>
            </a:r>
            <a:r>
              <a:rPr lang="ko-KR" altLang="en-US" sz="1200" spc="-150">
                <a:solidFill>
                  <a:schemeClr val="tx1"/>
                </a:solidFill>
              </a:rPr>
              <a:t>→</a:t>
            </a:r>
            <a:endParaRPr lang="en-US" altLang="ko-KR" sz="1200" spc="-15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spc="-150"/>
              <a:t>    </a:t>
            </a:r>
            <a:r>
              <a:rPr lang="ko-KR" altLang="en-US" sz="1200" spc="-150">
                <a:solidFill>
                  <a:schemeClr val="tx1"/>
                </a:solidFill>
              </a:rPr>
              <a:t>고객지원 → 자료실에서 다운로드</a:t>
            </a:r>
            <a:endParaRPr lang="en-US" altLang="ko-KR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-</a:t>
            </a:r>
            <a:r>
              <a:rPr lang="en-US" altLang="ko-KR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</a:t>
            </a:r>
            <a:r>
              <a:rPr lang="ko-KR" altLang="en-US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지로</a:t>
            </a:r>
            <a:r>
              <a:rPr lang="en-US" altLang="ko-KR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EDI</a:t>
            </a:r>
            <a:r>
              <a:rPr lang="ko-KR" altLang="en-US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서비스 </a:t>
            </a:r>
            <a:r>
              <a:rPr lang="en-US" altLang="ko-KR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HOST </a:t>
            </a:r>
            <a:r>
              <a:rPr lang="ko-KR" altLang="en-US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이용기관 정보통지서</a:t>
            </a:r>
            <a:endParaRPr lang="en-US" altLang="ko-KR" sz="1200" b="1" spc="-150">
              <a:solidFill>
                <a:schemeClr val="accent2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- CMS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출금이체 신청서</a:t>
            </a:r>
            <a:endParaRPr lang="en-US" altLang="ko-KR" sz="1200" b="1">
              <a:solidFill>
                <a:schemeClr val="accent2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200" b="1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신규신청 시 제출서류</a:t>
            </a:r>
            <a:endParaRPr lang="en-US" altLang="ko-KR" sz="1200" b="1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-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지로이용승인통보서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(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지로에서 수령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☞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지로</a:t>
            </a: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EDI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홈페이지 →</a:t>
            </a: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서비스신청 →</a:t>
            </a:r>
            <a:endParaRPr lang="en-US" altLang="ko-KR" sz="1200" b="1">
              <a:solidFill>
                <a:schemeClr val="accent2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   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신규가입</a:t>
            </a:r>
            <a:r>
              <a:rPr lang="ko-KR" altLang="en-US" sz="120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에서 온라인 신청 후</a:t>
            </a:r>
            <a:endParaRPr lang="en-US" altLang="ko-KR" sz="1200">
              <a:solidFill>
                <a:schemeClr val="accent2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    </a:t>
            </a:r>
            <a:r>
              <a:rPr lang="ko-KR" altLang="en-US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지로</a:t>
            </a:r>
            <a:r>
              <a:rPr lang="en-US" altLang="ko-KR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EDI</a:t>
            </a:r>
            <a:r>
              <a:rPr lang="ko-KR" altLang="en-US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서비스</a:t>
            </a:r>
            <a:r>
              <a:rPr lang="en-US" altLang="ko-KR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HOST</a:t>
            </a:r>
            <a:r>
              <a:rPr lang="ko-KR" altLang="en-US" sz="1200" b="1" spc="-150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이용기관정보통지서</a:t>
            </a:r>
            <a:endParaRPr lang="en-US" altLang="ko-KR" sz="1200" b="1" spc="-150">
              <a:solidFill>
                <a:schemeClr val="accent2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    + CMS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출금이체신청서</a:t>
            </a: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+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통장사본 </a:t>
            </a:r>
            <a:endParaRPr lang="en-US" altLang="ko-KR" sz="1200" b="1">
              <a:solidFill>
                <a:schemeClr val="accent2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☞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팩스 송부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(02-531-1607)</a:t>
            </a:r>
          </a:p>
          <a:p>
            <a:pPr>
              <a:lnSpc>
                <a:spcPct val="150000"/>
              </a:lnSpc>
            </a:pPr>
            <a:endParaRPr lang="en-US" altLang="ko-KR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e-GIRO 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→ 지로</a:t>
            </a: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EDI HOST </a:t>
            </a:r>
            <a:r>
              <a:rPr lang="ko-KR" altLang="en-US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변경 시 제출서류</a:t>
            </a:r>
            <a:endParaRPr lang="en-US" altLang="ko-KR" sz="1200" b="1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-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자동이체이용신청서 </a:t>
            </a: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(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변경 신청</a:t>
            </a: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☞ 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e-GIRO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홈페이지 →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고객지원 → 자료실</a:t>
            </a:r>
            <a:endParaRPr lang="en-US" altLang="ko-KR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   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다운로드</a:t>
            </a:r>
            <a:endParaRPr lang="en-US" altLang="ko-KR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  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지로</a:t>
            </a: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EDI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서비스</a:t>
            </a:r>
            <a:r>
              <a:rPr lang="en-US" altLang="ko-KR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HOST</a:t>
            </a:r>
            <a:r>
              <a:rPr lang="ko-KR" altLang="en-US" sz="1200" b="1">
                <a:solidFill>
                  <a:schemeClr val="accent2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이용기관정보통지서</a:t>
            </a:r>
            <a:endParaRPr lang="en-US" altLang="ko-KR" sz="1200" b="1">
              <a:solidFill>
                <a:schemeClr val="accent2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    (IP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주소 등 네트워크 연계에 필요한 정보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☞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 </a:t>
            </a:r>
            <a:r>
              <a:rPr lang="ko-KR" altLang="en-US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팩스 송부</a:t>
            </a:r>
            <a:r>
              <a:rPr lang="en-US" altLang="ko-KR" sz="1200">
                <a:solidFill>
                  <a:schemeClr val="accent5">
                    <a:lumMod val="75000"/>
                  </a:schemeClr>
                </a:solidFill>
                <a:latin typeface="한컴바탕"/>
                <a:ea typeface="맑은 고딕" panose="020B0503020000020004" pitchFamily="50" charset="-127"/>
              </a:rPr>
              <a:t>(02-531-1607)</a:t>
            </a:r>
            <a:endParaRPr lang="ko-KR" altLang="en-US" sz="1200">
              <a:solidFill>
                <a:schemeClr val="accent5">
                  <a:lumMod val="75000"/>
                </a:schemeClr>
              </a:solidFill>
              <a:latin typeface="한컴바탕"/>
              <a:ea typeface="맑은 고딕" panose="020B0503020000020004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FD4419FC-DCCA-42D3-937B-441045B797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59" y="996723"/>
            <a:ext cx="4151792" cy="5636719"/>
          </a:xfrm>
          <a:prstGeom prst="rect">
            <a:avLst/>
          </a:prstGeom>
          <a:ln>
            <a:solidFill>
              <a:srgbClr val="0066FF"/>
            </a:solidFill>
          </a:ln>
        </p:spPr>
      </p:pic>
    </p:spTree>
    <p:extLst>
      <p:ext uri="{BB962C8B-B14F-4D97-AF65-F5344CB8AC3E}">
        <p14:creationId xmlns:p14="http://schemas.microsoft.com/office/powerpoint/2010/main" val="2322455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4779</TotalTime>
  <Words>2090</Words>
  <Application>Microsoft Office PowerPoint</Application>
  <PresentationFormat>와이드스크린</PresentationFormat>
  <Paragraphs>375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HY헤드라인M</vt:lpstr>
      <vt:lpstr>맑은 고딕</vt:lpstr>
      <vt:lpstr>한컴바탕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kftc</cp:lastModifiedBy>
  <cp:revision>174</cp:revision>
  <cp:lastPrinted>2026-06-22T06:00:31Z</cp:lastPrinted>
  <dcterms:created xsi:type="dcterms:W3CDTF">2022-10-26T07:19:45Z</dcterms:created>
  <dcterms:modified xsi:type="dcterms:W3CDTF">2026-06-22T06:19:20Z</dcterms:modified>
</cp:coreProperties>
</file>